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1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1" r:id="rId28"/>
    <p:sldId id="284" r:id="rId29"/>
    <p:sldId id="283" r:id="rId30"/>
    <p:sldId id="285" r:id="rId31"/>
    <p:sldId id="286" r:id="rId32"/>
    <p:sldId id="288" r:id="rId33"/>
    <p:sldId id="289" r:id="rId34"/>
    <p:sldId id="287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3" r:id="rId50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11F49-35DA-984A-9A09-D4E94B76EEAB}" type="datetimeFigureOut">
              <a:rPr lang="en-AT" smtClean="0"/>
              <a:t>03.05.21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CD817-24B7-6647-BAB6-75DA65FCEFB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340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D817-24B7-6647-BAB6-75DA65FCEFB8}" type="slidenum">
              <a:rPr lang="en-AT" smtClean="0"/>
              <a:t>38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87903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D817-24B7-6647-BAB6-75DA65FCEFB8}" type="slidenum">
              <a:rPr lang="en-AT" smtClean="0"/>
              <a:t>44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5112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D2E0-8E6D-E347-92B1-E522E99DE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8EC07-5F7D-4144-ABDC-04EC7498F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CA45-30D2-684C-9BFA-FC09186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0EE5-BBB2-084D-9070-74C169F7E6AB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B49B-3B60-284E-BF7A-5EB3E5AC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941E5-8EA3-A643-B71D-ADFCC618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0313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2D1-6AAB-6D4E-9988-B56033D5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C77A9-3015-0C41-A18C-551D40717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802F-1E0C-2E4A-BC9D-E3E4ACF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D786-C98A-CA41-A09F-68EE3C6675AE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D514-162E-7C45-8E27-B77A0917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FCEB-02E1-AC49-AEE7-966CDA76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0516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9C211-052D-1149-B879-2238BEF59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71F45-9473-524B-9505-3118EAEE1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F249-F420-2041-BEFC-68D94763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418D-A953-6B48-9594-0C4F201CE644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BEAB7-E1E3-E147-B07A-75788007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E874A-6D56-C74A-81BD-7112FC7B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623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C166-FD69-AA48-8EDD-8C896E61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A0BB-4392-F74A-8B42-3FB5054B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8829-59C2-1D40-9A37-50C9501B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437A-776A-DE45-A2B8-E1D9F66A693E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5803-FACD-D94A-BC66-3BCEA12C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0B349-40D5-9D4A-B9D4-B2B4247E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50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787F-7830-4A44-AA36-EB80323A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ABBC4-9D57-C74D-B170-38CFF07E5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841B0-98BB-D44B-85A0-DA01A54D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1AC1-2483-9D40-8E2B-BB817F46A143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4C8E-0977-834B-9EF5-42CD2EDC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3C5DC-EB11-BB4B-A0B1-9788FF88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2707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5C15-D24A-A64B-AF0D-A19531B2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C03D-48B5-9C42-818B-D6B82E7DF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6C953-5448-934C-A4F6-734645FFD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1BFF-4216-0349-B759-263D100B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426-405D-5B4B-AB76-3DB6B34DFAC0}" type="datetime3">
              <a:rPr lang="en-US" smtClean="0"/>
              <a:t>3 May 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C18F8-C559-0640-B412-63D9F181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A027E-1D07-7941-8181-4FEC6865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0864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C8C2-3019-AF4F-A014-C5F7589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2A415-1F3E-D641-967F-99C15E78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C8911-D538-7047-87DF-0764ED29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5B292-BDE1-1849-BF44-C87634043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559B9-C776-0A41-815B-0A6B8E2A3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0F727-743A-F448-850F-17905429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B6DA4-770E-4E4F-A383-01B18AA29820}" type="datetime3">
              <a:rPr lang="en-US" smtClean="0"/>
              <a:t>3 May 2021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BDA8D-60D9-EF4B-BA1A-FE72960F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4BB6A-AA3B-1742-97F9-D9067509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4143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F86E-4725-694C-B2C0-0D6D6EA4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E10E0-E235-8544-9A95-32020B042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85D0-AC93-2841-8E22-9A2DF60F46EB}" type="datetime3">
              <a:rPr lang="en-US" smtClean="0"/>
              <a:t>3 May 2021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38F58-1FAE-8441-992B-B96A9E5F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4082-4264-FF40-994B-432F2FC1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8244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5911CA-B1DB-3940-8E6C-A19E0D3F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877A-B276-DE4B-923E-C99598065436}" type="datetime3">
              <a:rPr lang="en-US" smtClean="0"/>
              <a:t>3 May 2021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CF8E2-D4C4-6548-9D96-886C2C45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6A07-2BC6-9842-84BE-AC3D3308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8603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FB6F-0112-144D-A640-55EEE67B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1578-F5EB-B64F-9EA7-7231BA150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4B1C3-1EDA-F649-980C-C2A0F9E5D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06CF-34CF-EC46-B4FA-E82A6661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B9DF-F591-BF4C-B447-A128D065DEB4}" type="datetime3">
              <a:rPr lang="en-US" smtClean="0"/>
              <a:t>3 May 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7ECCE-183D-0F49-8F1D-0477EA60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DFCC7-D7BB-7944-9D47-4FF560E8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00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0451-0580-E141-99E2-D516ED2D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88ADC-5DC6-B74D-9695-12B548FB4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F1E29-32B6-CD41-9560-A4FBE621C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0DFC-763E-1E4D-B3EB-CAF4B44E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97FE-5F5D-B049-9919-D64CFEC0832D}" type="datetime3">
              <a:rPr lang="en-US" smtClean="0"/>
              <a:t>3 May 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FA3CB-5F88-9043-8D99-C140B56B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77A37-379B-0C46-99FC-17F78B50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5590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71D0A-0E30-2F48-B96E-3CDBA5E62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0BAB-E846-7548-A11E-43AAB572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B893F-E619-1C47-A57F-2B8CAB6AF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D7278-E927-5648-A984-FCFE69AE09CF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9E7BC-4C3D-9743-A02D-6B491D1D2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A9C16-FABB-9E4A-8401-0251B0192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0780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20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tags" Target="../tags/tag12.xml"/><Relationship Id="rId16" Type="http://schemas.openxmlformats.org/officeDocument/2006/relationships/image" Target="../media/image23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.xml"/><Relationship Id="rId15" Type="http://schemas.openxmlformats.org/officeDocument/2006/relationships/image" Target="../media/image22.pn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21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tags" Target="../tags/tag22.xml"/><Relationship Id="rId16" Type="http://schemas.openxmlformats.org/officeDocument/2006/relationships/image" Target="../media/image2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15" Type="http://schemas.openxmlformats.org/officeDocument/2006/relationships/image" Target="../media/image23.png"/><Relationship Id="rId10" Type="http://schemas.openxmlformats.org/officeDocument/2006/relationships/tags" Target="../tags/tag30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3.xml"/><Relationship Id="rId7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4.png"/><Relationship Id="rId5" Type="http://schemas.openxmlformats.org/officeDocument/2006/relationships/tags" Target="../tags/tag35.xml"/><Relationship Id="rId10" Type="http://schemas.openxmlformats.org/officeDocument/2006/relationships/image" Target="../media/image23.png"/><Relationship Id="rId4" Type="http://schemas.openxmlformats.org/officeDocument/2006/relationships/tags" Target="../tags/tag34.xml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21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tags" Target="../tags/tag37.xml"/><Relationship Id="rId16" Type="http://schemas.openxmlformats.org/officeDocument/2006/relationships/image" Target="../media/image24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0.xml"/><Relationship Id="rId15" Type="http://schemas.openxmlformats.org/officeDocument/2006/relationships/image" Target="../media/image23.png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8.xml"/><Relationship Id="rId7" Type="http://schemas.openxmlformats.org/officeDocument/2006/relationships/image" Target="../media/image30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9.xml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52.xml"/><Relationship Id="rId7" Type="http://schemas.openxmlformats.org/officeDocument/2006/relationships/image" Target="../media/image30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tags" Target="../tags/tag6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3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image" Target="../media/image42.png"/><Relationship Id="rId5" Type="http://schemas.openxmlformats.org/officeDocument/2006/relationships/tags" Target="../tags/tag62.xml"/><Relationship Id="rId10" Type="http://schemas.openxmlformats.org/officeDocument/2006/relationships/image" Target="../media/image41.png"/><Relationship Id="rId4" Type="http://schemas.openxmlformats.org/officeDocument/2006/relationships/tags" Target="../tags/tag61.xml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66.xml"/><Relationship Id="rId7" Type="http://schemas.openxmlformats.org/officeDocument/2006/relationships/image" Target="../media/image42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tags" Target="../tags/tag67.xm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13" Type="http://schemas.openxmlformats.org/officeDocument/2006/relationships/image" Target="../media/image54.png"/><Relationship Id="rId3" Type="http://schemas.openxmlformats.org/officeDocument/2006/relationships/tags" Target="../tags/tag71.xml"/><Relationship Id="rId7" Type="http://schemas.openxmlformats.org/officeDocument/2006/relationships/tags" Target="../tags/tag75.xml"/><Relationship Id="rId12" Type="http://schemas.openxmlformats.org/officeDocument/2006/relationships/image" Target="../media/image53.png"/><Relationship Id="rId2" Type="http://schemas.openxmlformats.org/officeDocument/2006/relationships/tags" Target="../tags/tag70.xml"/><Relationship Id="rId16" Type="http://schemas.openxmlformats.org/officeDocument/2006/relationships/image" Target="../media/image38.png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image" Target="../media/image52.png"/><Relationship Id="rId5" Type="http://schemas.openxmlformats.org/officeDocument/2006/relationships/tags" Target="../tags/tag73.xml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tags" Target="../tags/tag7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1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0.png"/><Relationship Id="rId5" Type="http://schemas.openxmlformats.org/officeDocument/2006/relationships/tags" Target="../tags/tag81.xml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tags" Target="../tags/tag80.xml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tags" Target="../tags/tag85.xml"/><Relationship Id="rId7" Type="http://schemas.openxmlformats.org/officeDocument/2006/relationships/image" Target="../media/image66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6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7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97.xml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tags" Target="../tags/tag92.xml"/><Relationship Id="rId21" Type="http://schemas.openxmlformats.org/officeDocument/2006/relationships/image" Target="../media/image81.png"/><Relationship Id="rId7" Type="http://schemas.openxmlformats.org/officeDocument/2006/relationships/tags" Target="../tags/tag9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7.png"/><Relationship Id="rId2" Type="http://schemas.openxmlformats.org/officeDocument/2006/relationships/tags" Target="../tags/tag91.xml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tags" Target="../tags/tag100.xml"/><Relationship Id="rId5" Type="http://schemas.openxmlformats.org/officeDocument/2006/relationships/tags" Target="../tags/tag94.xml"/><Relationship Id="rId15" Type="http://schemas.openxmlformats.org/officeDocument/2006/relationships/image" Target="../media/image75.png"/><Relationship Id="rId10" Type="http://schemas.openxmlformats.org/officeDocument/2006/relationships/tags" Target="../tags/tag99.xml"/><Relationship Id="rId19" Type="http://schemas.openxmlformats.org/officeDocument/2006/relationships/image" Target="../media/image79.png"/><Relationship Id="rId4" Type="http://schemas.openxmlformats.org/officeDocument/2006/relationships/tags" Target="../tags/tag93.xml"/><Relationship Id="rId9" Type="http://schemas.openxmlformats.org/officeDocument/2006/relationships/tags" Target="../tags/tag98.xml"/><Relationship Id="rId1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03.xml"/><Relationship Id="rId7" Type="http://schemas.openxmlformats.org/officeDocument/2006/relationships/image" Target="../media/image83.emf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82.emf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tags" Target="../tags/tag104.xml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07.xml"/><Relationship Id="rId7" Type="http://schemas.openxmlformats.org/officeDocument/2006/relationships/image" Target="../media/image87.emf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86.emf"/><Relationship Id="rId11" Type="http://schemas.openxmlformats.org/officeDocument/2006/relationships/image" Target="../media/image8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1.png"/><Relationship Id="rId4" Type="http://schemas.openxmlformats.org/officeDocument/2006/relationships/tags" Target="../tags/tag108.xml"/><Relationship Id="rId9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73.png"/><Relationship Id="rId5" Type="http://schemas.openxmlformats.org/officeDocument/2006/relationships/image" Target="../media/image89.emf"/><Relationship Id="rId4" Type="http://schemas.openxmlformats.org/officeDocument/2006/relationships/image" Target="../media/image8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9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90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tags" Target="../tags/tag1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00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image" Target="../media/image99.png"/><Relationship Id="rId5" Type="http://schemas.openxmlformats.org/officeDocument/2006/relationships/tags" Target="../tags/tag121.xml"/><Relationship Id="rId10" Type="http://schemas.openxmlformats.org/officeDocument/2006/relationships/image" Target="../media/image98.png"/><Relationship Id="rId4" Type="http://schemas.openxmlformats.org/officeDocument/2006/relationships/tags" Target="../tags/tag120.xml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olargis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B58-F751-3046-A338-850253757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62797"/>
            <a:ext cx="9144000" cy="1252900"/>
          </a:xfrm>
        </p:spPr>
        <p:txBody>
          <a:bodyPr>
            <a:normAutofit/>
          </a:bodyPr>
          <a:lstStyle/>
          <a:p>
            <a:r>
              <a:rPr lang="en-AT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for a spacesuit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6BE83-242F-9342-827F-ACBF844B2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39993"/>
            <a:ext cx="9144000" cy="796342"/>
          </a:xfrm>
        </p:spPr>
        <p:txBody>
          <a:bodyPr/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 and performance estimation of the system with additional analysis of the usability on Mars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C237E-9FA1-6644-B7AA-28A35206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27" y="3244182"/>
            <a:ext cx="1755495" cy="1755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65F1E-66D1-8849-B7E9-2BC63D78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58" y="3244182"/>
            <a:ext cx="2975415" cy="1755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F35ED-0267-1B44-A18E-8B3E8253609E}"/>
              </a:ext>
            </a:extLst>
          </p:cNvPr>
          <p:cNvSpPr txBox="1"/>
          <p:nvPr/>
        </p:nvSpPr>
        <p:spPr>
          <a:xfrm>
            <a:off x="4592221" y="5600673"/>
            <a:ext cx="3007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Omar Filip El Sendiouny</a:t>
            </a:r>
            <a:endParaRPr lang="en-AT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A555B91-5668-EA43-B14A-58BBC12F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6213504"/>
            <a:ext cx="2743200" cy="365125"/>
          </a:xfrm>
        </p:spPr>
        <p:txBody>
          <a:bodyPr/>
          <a:lstStyle/>
          <a:p>
            <a:pPr algn="ctr"/>
            <a:fld id="{DDF3B649-6EE7-BC4F-9D4A-F9D4475D09CA}" type="datetime3">
              <a:rPr lang="en-US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pPr algn="ctr"/>
              <a:t>3 May 2021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71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1244C1A-E5F1-1D4B-A9CE-679F95210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10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BF69CC-D059-E64C-88B3-11440792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comm. system – Methodology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1F5379-B9BA-F74C-B0B7-F353BE883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5124169"/>
          </a:xfrm>
        </p:spPr>
        <p:txBody>
          <a:bodyPr>
            <a:norm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Free space signal budget → Plane earth signal budget</a:t>
            </a:r>
          </a:p>
          <a:p>
            <a:pPr marL="0" indent="0">
              <a:buNone/>
            </a:pPr>
            <a:endParaRPr lang="en-AT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A60057-3F44-FB45-9D05-D7CDCB6EC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76" y="1906216"/>
            <a:ext cx="8790647" cy="3853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B7F13-5CFA-AC46-8631-F296AD6006F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67986" y="1709554"/>
            <a:ext cx="112169" cy="173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9ACC87-8833-9C41-BDAF-3A6D21A21FD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1261" y="2146462"/>
            <a:ext cx="138894" cy="2028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4848067-4EFA-4440-AEEC-A36901A0A65C}"/>
              </a:ext>
            </a:extLst>
          </p:cNvPr>
          <p:cNvSpPr txBox="1"/>
          <p:nvPr/>
        </p:nvSpPr>
        <p:spPr>
          <a:xfrm>
            <a:off x="1280155" y="164425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complex reflection coeff.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AF27E6-D6C8-8C4C-B62F-C19112C38430}"/>
              </a:ext>
            </a:extLst>
          </p:cNvPr>
          <p:cNvSpPr txBox="1"/>
          <p:nvPr/>
        </p:nvSpPr>
        <p:spPr>
          <a:xfrm>
            <a:off x="1280155" y="207888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angle of incidence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3B37F-01E3-ED4B-BE0A-8106932E1648}"/>
              </a:ext>
            </a:extLst>
          </p:cNvPr>
          <p:cNvSpPr txBox="1"/>
          <p:nvPr/>
        </p:nvSpPr>
        <p:spPr>
          <a:xfrm>
            <a:off x="1818225" y="5757759"/>
            <a:ext cx="85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5: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Illustration of the plane earth signal budget. (Recreated from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],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],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603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5C6AFC-898B-144F-B1EC-9A8D5B64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11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3BD60D-077E-8A4E-8076-50BB3784B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comm. system – Methodology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0576D3A-6349-3E40-9364-6EDF907A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5124169"/>
          </a:xfrm>
        </p:spPr>
        <p:txBody>
          <a:bodyPr>
            <a:norm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is small for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Therefore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Perfect reflection of the electromagnetic wave 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Because E-field is perpendicular to the plane in the </a:t>
            </a:r>
            <a:r>
              <a:rPr lang="en-AT" sz="18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transversal magnetic </a:t>
            </a: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(TM) mode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Plane earth propagation equation: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523858-8B7E-3F45-986A-20AB52530F3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8201" y="1278360"/>
            <a:ext cx="138894" cy="2028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93BCD5-330B-7B49-89F8-BFF1551F1E4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63243" y="2010495"/>
            <a:ext cx="1720198" cy="2405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479542-06A1-7A44-8270-B164623E40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81153" y="1302872"/>
            <a:ext cx="1130678" cy="2069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6375B56-C44D-284D-ABE1-318C415D475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61085" y="5060948"/>
            <a:ext cx="8316976" cy="963168"/>
          </a:xfrm>
          <a:prstGeom prst="rect">
            <a:avLst/>
          </a:prstGeom>
        </p:spPr>
      </p:pic>
      <p:sp>
        <p:nvSpPr>
          <p:cNvPr id="26" name="Frame 25">
            <a:extLst>
              <a:ext uri="{FF2B5EF4-FFF2-40B4-BE49-F238E27FC236}">
                <a16:creationId xmlns:a16="http://schemas.microsoft.com/office/drawing/2014/main" id="{F8422C1A-6AD1-6B4F-B940-313ECD1F5582}"/>
              </a:ext>
            </a:extLst>
          </p:cNvPr>
          <p:cNvSpPr/>
          <p:nvPr/>
        </p:nvSpPr>
        <p:spPr>
          <a:xfrm>
            <a:off x="1148201" y="4920750"/>
            <a:ext cx="8727311" cy="1268755"/>
          </a:xfrm>
          <a:prstGeom prst="frame">
            <a:avLst>
              <a:gd name="adj1" fmla="val 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3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BAA238B-5DA2-A14B-BC88-5B258B10E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12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6690169-219F-C04F-AE0B-5737C5B30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comm. system – Methodology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2681C7-79A7-0F4E-8B59-7D931039E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5124169"/>
          </a:xfrm>
        </p:spPr>
        <p:txBody>
          <a:bodyPr>
            <a:norm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Total losses are the sum of insertion and missmatch losses:  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Missmatch losses: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and VSWR from the datasheets of the involved devices and components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C70A748-AFBA-4541-A788-782D9DD5DA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74187" y="1809396"/>
            <a:ext cx="3231489" cy="6967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67AA8C-9FA9-024F-92B2-28CDFEC3C4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74187" y="3276923"/>
            <a:ext cx="4572000" cy="6821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AC8070-1D12-8B4D-A317-0C2DB3D4270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74187" y="4287216"/>
            <a:ext cx="482804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1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6FFA33-CCAA-8543-B951-3296F5AC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13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9953A-99C7-C047-A528-0978B0C4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Base station radio infrastructure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E8D49-73A2-0847-9A6D-21722BED15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134320"/>
            <a:ext cx="5432631" cy="5110069"/>
          </a:xfrm>
          <a:prstGeom prst="rect">
            <a:avLst/>
          </a:prstGeom>
        </p:spPr>
      </p:pic>
      <p:graphicFrame>
        <p:nvGraphicFramePr>
          <p:cNvPr id="26" name="Table 26 1">
            <a:extLst>
              <a:ext uri="{FF2B5EF4-FFF2-40B4-BE49-F238E27FC236}">
                <a16:creationId xmlns:a16="http://schemas.microsoft.com/office/drawing/2014/main" id="{5FD2004E-E96C-BF44-9D48-5DD8E975AB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99133"/>
              </p:ext>
            </p:extLst>
          </p:nvPr>
        </p:nvGraphicFramePr>
        <p:xfrm>
          <a:off x="6844732" y="1289883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17,479dBW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-149,031dBW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3,5dBi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1,987dB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(ISO 668)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2,6 + 1m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graphicFrame>
        <p:nvGraphicFramePr>
          <p:cNvPr id="28" name="Table 26 2">
            <a:extLst>
              <a:ext uri="{FF2B5EF4-FFF2-40B4-BE49-F238E27FC236}">
                <a16:creationId xmlns:a16="http://schemas.microsoft.com/office/drawing/2014/main" id="{C914976D-8771-D04C-8E84-671E8DA6F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924923"/>
              </p:ext>
            </p:extLst>
          </p:nvPr>
        </p:nvGraphicFramePr>
        <p:xfrm>
          <a:off x="6844732" y="3942842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10,49dBW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-149,031dBW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3,5dBi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1,987dB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(ISO 668)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2,6 + 1m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E11E202-020F-8040-9FC5-E58E6D0276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38380" y="1381303"/>
            <a:ext cx="1102766" cy="1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32CA54-D244-584C-BA32-3D8AF03AA6A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38380" y="4045716"/>
            <a:ext cx="1102766" cy="192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97BB19-7F26-DC4F-B041-440AC32372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938380" y="1754847"/>
            <a:ext cx="1011679" cy="2193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09128D-BC74-A745-AAEE-065CB224C3F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938379" y="4399269"/>
            <a:ext cx="1011679" cy="219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079270-9A67-9845-A31D-CE2491A981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38380" y="2116283"/>
            <a:ext cx="839808" cy="222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84F5ED-EC1F-D24C-A86B-1E970928836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38379" y="4760723"/>
            <a:ext cx="839808" cy="222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E9FA40-4813-3F4A-BCC5-B5500237A35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38379" y="2476678"/>
            <a:ext cx="737780" cy="2226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EAACB4-7A58-FE48-B020-AD3CEA36C6AF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38379" y="5136996"/>
            <a:ext cx="737780" cy="222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58E05A-C875-AC44-89DF-3A137BE60497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38379" y="2831326"/>
            <a:ext cx="434854" cy="2002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4907BC5-8B97-1145-9D69-FC2258D74C2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938379" y="5498597"/>
            <a:ext cx="434854" cy="2002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41056F0-14A0-BA44-AA94-C4B1CF5DAF7B}"/>
              </a:ext>
            </a:extLst>
          </p:cNvPr>
          <p:cNvSpPr txBox="1"/>
          <p:nvPr/>
        </p:nvSpPr>
        <p:spPr>
          <a:xfrm>
            <a:off x="6844732" y="3115537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2: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 for max. transmission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728EF1-6D4B-A945-A81A-C684169D99ED}"/>
              </a:ext>
            </a:extLst>
          </p:cNvPr>
          <p:cNvSpPr txBox="1"/>
          <p:nvPr/>
        </p:nvSpPr>
        <p:spPr>
          <a:xfrm>
            <a:off x="6844732" y="5771642"/>
            <a:ext cx="4583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3: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 for 5W transmission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power.</a:t>
            </a:r>
          </a:p>
        </p:txBody>
      </p:sp>
    </p:spTree>
    <p:extLst>
      <p:ext uri="{BB962C8B-B14F-4D97-AF65-F5344CB8AC3E}">
        <p14:creationId xmlns:p14="http://schemas.microsoft.com/office/powerpoint/2010/main" val="52404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EBCE41-98DE-D846-B88C-858881BF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D5C498-70E6-6A41-A62E-E9AFC0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Repeater radio infrastructure</a:t>
            </a:r>
          </a:p>
        </p:txBody>
      </p:sp>
      <p:graphicFrame>
        <p:nvGraphicFramePr>
          <p:cNvPr id="10" name="Table 26 1">
            <a:extLst>
              <a:ext uri="{FF2B5EF4-FFF2-40B4-BE49-F238E27FC236}">
                <a16:creationId xmlns:a16="http://schemas.microsoft.com/office/drawing/2014/main" id="{0B953099-59C9-9B46-8C92-E6FC94D2F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451143"/>
              </p:ext>
            </p:extLst>
          </p:nvPr>
        </p:nvGraphicFramePr>
        <p:xfrm>
          <a:off x="6844732" y="1289883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13,5dBW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-149,031dBW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3,5dBi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0,849dB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(mast + tripod)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8m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graphicFrame>
        <p:nvGraphicFramePr>
          <p:cNvPr id="11" name="Table 26 2">
            <a:extLst>
              <a:ext uri="{FF2B5EF4-FFF2-40B4-BE49-F238E27FC236}">
                <a16:creationId xmlns:a16="http://schemas.microsoft.com/office/drawing/2014/main" id="{CC8B39EC-95B5-D44D-A95F-F3A1EB3E04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03742"/>
              </p:ext>
            </p:extLst>
          </p:nvPr>
        </p:nvGraphicFramePr>
        <p:xfrm>
          <a:off x="6844732" y="3942842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10,49dBW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-149,031dBW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3,5dBi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0,849dB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(mast + tripod)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8m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73B5154-86C3-7F4D-A73A-72966C0FCD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38380" y="1381303"/>
            <a:ext cx="1102766" cy="19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E42CC-3F35-9747-97D9-702F65AB3BC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38380" y="4045716"/>
            <a:ext cx="1102766" cy="1920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E47CF6-3CCB-3F45-9140-081E861E23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38380" y="1754847"/>
            <a:ext cx="1011679" cy="219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F16373-4B60-354B-AB3F-31E65DAF0F1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938379" y="4399269"/>
            <a:ext cx="1011679" cy="219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805C65-72C6-184D-8309-9011A1FB186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938380" y="2116283"/>
            <a:ext cx="839808" cy="222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F13E8E-4277-F34B-8EA9-EBDAE7FD025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938379" y="4760723"/>
            <a:ext cx="839808" cy="222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3A7490-4C42-D349-9129-BA2A1AFBC1A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38379" y="2476678"/>
            <a:ext cx="737780" cy="222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969F34F-A674-2D48-9E05-37A5689A794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6938379" y="5136996"/>
            <a:ext cx="737780" cy="2226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E434F0-B78A-6241-8509-3503466A5F7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38379" y="2831326"/>
            <a:ext cx="434854" cy="2002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D803DE-B086-1940-99D4-E0F285E83FF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38379" y="5498597"/>
            <a:ext cx="434854" cy="2002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56A14FD-B2E7-5444-820D-21A8D839B40C}"/>
              </a:ext>
            </a:extLst>
          </p:cNvPr>
          <p:cNvSpPr txBox="1"/>
          <p:nvPr/>
        </p:nvSpPr>
        <p:spPr>
          <a:xfrm>
            <a:off x="6844732" y="3115537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4: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 for max. transmission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A1FE4C-5800-E84E-8978-D04A678E7ADD}"/>
              </a:ext>
            </a:extLst>
          </p:cNvPr>
          <p:cNvSpPr txBox="1"/>
          <p:nvPr/>
        </p:nvSpPr>
        <p:spPr>
          <a:xfrm>
            <a:off x="6844732" y="5771642"/>
            <a:ext cx="4583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5: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 for 5W transmission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44B1DD-9C3B-E448-B231-A2B7DF0C04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1109606"/>
            <a:ext cx="5576081" cy="53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2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1E01DD96-4DFC-6A4B-B28B-27D5113D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414888D5-1674-824C-8172-FB794AF8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Repeater energy distr. system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D75B7C2-7CA9-3D45-BE8D-124B095B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87" y="1134320"/>
            <a:ext cx="7595472" cy="44244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C1FB3B9-0C5A-C646-8F91-4A623348107E}"/>
              </a:ext>
            </a:extLst>
          </p:cNvPr>
          <p:cNvSpPr txBox="1"/>
          <p:nvPr/>
        </p:nvSpPr>
        <p:spPr>
          <a:xfrm>
            <a:off x="7290009" y="3254104"/>
            <a:ext cx="340509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Self-sufficient energy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distribution system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Environmentally 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Solar energy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practice more components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involved</a:t>
            </a:r>
          </a:p>
        </p:txBody>
      </p:sp>
    </p:spTree>
    <p:extLst>
      <p:ext uri="{BB962C8B-B14F-4D97-AF65-F5344CB8AC3E}">
        <p14:creationId xmlns:p14="http://schemas.microsoft.com/office/powerpoint/2010/main" val="166835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F49D96-050D-A74A-BA61-9EFD487B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16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34092E-3CC6-144A-8B08-51569AD9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Serenity radio system</a:t>
            </a:r>
          </a:p>
        </p:txBody>
      </p:sp>
      <p:graphicFrame>
        <p:nvGraphicFramePr>
          <p:cNvPr id="9" name="Table 26 1">
            <a:extLst>
              <a:ext uri="{FF2B5EF4-FFF2-40B4-BE49-F238E27FC236}">
                <a16:creationId xmlns:a16="http://schemas.microsoft.com/office/drawing/2014/main" id="{2FFFE3A5-6536-DF44-89F4-801A26699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60897"/>
              </p:ext>
            </p:extLst>
          </p:nvPr>
        </p:nvGraphicFramePr>
        <p:xfrm>
          <a:off x="6844732" y="1289883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4,771dBW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-149,031dBW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0dBi (assumed)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0dB (assumed)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(male/female)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1,65m/</a:t>
                      </a:r>
                      <a:r>
                        <a:rPr lang="en-AT" b="0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1,55m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86D9554-5B82-7D4E-8BBC-2798906AEF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938380" y="1381303"/>
            <a:ext cx="1102766" cy="19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6140F7-BFC5-0E46-BC59-27563BCE05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938380" y="1754847"/>
            <a:ext cx="1011679" cy="219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D49AD0-229C-9946-85C3-FCC338521B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938380" y="2116283"/>
            <a:ext cx="839808" cy="2226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DF2A97-A529-BC49-B084-4F569CF081F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938379" y="2476678"/>
            <a:ext cx="737780" cy="2226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395151-D8FB-E24B-A71C-17BD0D0E009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938379" y="2831326"/>
            <a:ext cx="434854" cy="2002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1DB0A3-DFB4-144F-ABE3-BADD1664600C}"/>
              </a:ext>
            </a:extLst>
          </p:cNvPr>
          <p:cNvSpPr txBox="1"/>
          <p:nvPr/>
        </p:nvSpPr>
        <p:spPr>
          <a:xfrm>
            <a:off x="7938234" y="3115537"/>
            <a:ext cx="24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6: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B8A006-9D14-794E-A5C9-B85DF69FD7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6393" y="1134320"/>
            <a:ext cx="5029607" cy="310986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15A0406-DD36-3649-9F89-F86A270EEFDD}"/>
              </a:ext>
            </a:extLst>
          </p:cNvPr>
          <p:cNvSpPr txBox="1"/>
          <p:nvPr/>
        </p:nvSpPr>
        <p:spPr>
          <a:xfrm>
            <a:off x="3813965" y="4461034"/>
            <a:ext cx="45640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Vertical antenna is not detachable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impedance is assumed to be 50Ω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Assumed antenna gain 0dBi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Assumed antenna feed line losses 0dB</a:t>
            </a:r>
          </a:p>
        </p:txBody>
      </p:sp>
    </p:spTree>
    <p:extLst>
      <p:ext uri="{BB962C8B-B14F-4D97-AF65-F5344CB8AC3E}">
        <p14:creationId xmlns:p14="http://schemas.microsoft.com/office/powerpoint/2010/main" val="339752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4F0128-59C7-3941-A839-C89663C1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17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F63645-9023-EE49-B528-5C8B85B5D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Serenity radio system version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5D0A3-8A54-054B-85C6-32FAC1DFABF9}"/>
              </a:ext>
            </a:extLst>
          </p:cNvPr>
          <p:cNvSpPr txBox="1"/>
          <p:nvPr/>
        </p:nvSpPr>
        <p:spPr>
          <a:xfrm>
            <a:off x="1934444" y="3796025"/>
            <a:ext cx="832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7: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Serenity radio system version 1. Analysis of the operating temperature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within the HUT.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9359980-AFDD-0248-A442-7461D7EF0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802622"/>
              </p:ext>
            </p:extLst>
          </p:nvPr>
        </p:nvGraphicFramePr>
        <p:xfrm>
          <a:off x="2032000" y="1570985"/>
          <a:ext cx="812800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910263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822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Device/Component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Operating temp. Requirements met?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4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Motorola Mototrbo SL 2600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</a:t>
                      </a:r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hird party audio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Cables &amp; connectors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2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PTT button (adopted from Aouda)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Jabra Storm Bluetooth headset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2339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5A6223-0637-D34A-9B6C-9F6C68A905E8}"/>
              </a:ext>
            </a:extLst>
          </p:cNvPr>
          <p:cNvSpPr txBox="1"/>
          <p:nvPr/>
        </p:nvSpPr>
        <p:spPr>
          <a:xfrm>
            <a:off x="3761066" y="4795737"/>
            <a:ext cx="4669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Dimension requirement met?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Combined mass within the HUT: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853,33g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Combined mass requirement met? </a:t>
            </a:r>
            <a:r>
              <a:rPr lang="en-AT" dirty="0">
                <a:solidFill>
                  <a:schemeClr val="accent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031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3375EA-FCBC-104A-8EA0-59B7CD82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18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56E8C2-4899-1D4D-9BF0-FB488E95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Serenity radio system version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25EDA-10AB-1D48-89AC-AA778136D99A}"/>
              </a:ext>
            </a:extLst>
          </p:cNvPr>
          <p:cNvSpPr txBox="1"/>
          <p:nvPr/>
        </p:nvSpPr>
        <p:spPr>
          <a:xfrm>
            <a:off x="1934444" y="3796025"/>
            <a:ext cx="832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8: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Serenity radio system version 2. Analysis of the operating temperature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within the HUT.</a:t>
            </a:r>
          </a:p>
        </p:txBody>
      </p:sp>
      <p:graphicFrame>
        <p:nvGraphicFramePr>
          <p:cNvPr id="10" name="Table 18">
            <a:extLst>
              <a:ext uri="{FF2B5EF4-FFF2-40B4-BE49-F238E27FC236}">
                <a16:creationId xmlns:a16="http://schemas.microsoft.com/office/drawing/2014/main" id="{4AC05817-68E5-9E46-8804-7C530C4A0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074277"/>
              </p:ext>
            </p:extLst>
          </p:nvPr>
        </p:nvGraphicFramePr>
        <p:xfrm>
          <a:off x="2032000" y="1570985"/>
          <a:ext cx="812800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910263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822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Device/Component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Operating temp. Requirements met?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4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Motorola Mototrbo SL 2600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Motorola Solutions Inc.</a:t>
                      </a:r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audio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Cables &amp; connectors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2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PTT button (adopted from Aouda)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Motorola EP900w Bluetooth headset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2339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5C8BA98-DECE-C947-B4CF-CB84610C6FBD}"/>
              </a:ext>
            </a:extLst>
          </p:cNvPr>
          <p:cNvSpPr txBox="1"/>
          <p:nvPr/>
        </p:nvSpPr>
        <p:spPr>
          <a:xfrm>
            <a:off x="3761066" y="4795737"/>
            <a:ext cx="46698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Dimension requirement met?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Combined mass within the HUT: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866,33g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Combined mass requirement met? </a:t>
            </a:r>
            <a:r>
              <a:rPr lang="en-AT" dirty="0">
                <a:solidFill>
                  <a:schemeClr val="accent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409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722BA-31CB-2045-8219-B1639B69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19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226B4C-CB70-FE4B-AB74-D4AE83E8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– On-site supp. crew &amp; Safety offic.</a:t>
            </a:r>
          </a:p>
        </p:txBody>
      </p:sp>
      <p:graphicFrame>
        <p:nvGraphicFramePr>
          <p:cNvPr id="9" name="Table 26 1">
            <a:extLst>
              <a:ext uri="{FF2B5EF4-FFF2-40B4-BE49-F238E27FC236}">
                <a16:creationId xmlns:a16="http://schemas.microsoft.com/office/drawing/2014/main" id="{1DB59226-6EAD-C846-A389-D8E239A64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94560"/>
              </p:ext>
            </p:extLst>
          </p:nvPr>
        </p:nvGraphicFramePr>
        <p:xfrm>
          <a:off x="986018" y="3981319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6,99dBW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-147,447dBW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0dBi (assumed)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0dB (assumed)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(jap. female 23)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1,271m</a:t>
                      </a:r>
                      <a:endParaRPr lang="en-AT" b="0" dirty="0">
                        <a:solidFill>
                          <a:srgbClr val="00B05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BB48740-1A5B-464A-810C-3597C1DCAF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79666" y="4072739"/>
            <a:ext cx="1102766" cy="192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111C07-1AC8-B946-AA7F-4BF0337DF98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79666" y="4446283"/>
            <a:ext cx="1011679" cy="219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C3390F-1796-F34A-BE86-30C3DAC744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79666" y="4807719"/>
            <a:ext cx="839808" cy="222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83774-93CB-D749-A6E5-AF220D4E448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79665" y="5168114"/>
            <a:ext cx="737780" cy="222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2F76D-0E68-274A-BA94-B04B8ECA70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79665" y="5522762"/>
            <a:ext cx="434854" cy="200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A19F95-A820-AA49-80A2-E41C2CA12BE6}"/>
              </a:ext>
            </a:extLst>
          </p:cNvPr>
          <p:cNvSpPr txBox="1"/>
          <p:nvPr/>
        </p:nvSpPr>
        <p:spPr>
          <a:xfrm>
            <a:off x="923754" y="5809747"/>
            <a:ext cx="4774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10: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 On-site support crew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radio (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Motorola Mototrbo DP 3601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).</a:t>
            </a:r>
          </a:p>
        </p:txBody>
      </p:sp>
      <p:graphicFrame>
        <p:nvGraphicFramePr>
          <p:cNvPr id="18" name="Table 26 1">
            <a:extLst>
              <a:ext uri="{FF2B5EF4-FFF2-40B4-BE49-F238E27FC236}">
                <a16:creationId xmlns:a16="http://schemas.microsoft.com/office/drawing/2014/main" id="{E7B4E24F-A00B-044D-91EC-F54918E07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942201"/>
              </p:ext>
            </p:extLst>
          </p:nvPr>
        </p:nvGraphicFramePr>
        <p:xfrm>
          <a:off x="986018" y="1234014"/>
          <a:ext cx="4649538" cy="182880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324769">
                  <a:extLst>
                    <a:ext uri="{9D8B030D-6E8A-4147-A177-3AD203B41FA5}">
                      <a16:colId xmlns:a16="http://schemas.microsoft.com/office/drawing/2014/main" val="578048602"/>
                    </a:ext>
                  </a:extLst>
                </a:gridCol>
                <a:gridCol w="2324769">
                  <a:extLst>
                    <a:ext uri="{9D8B030D-6E8A-4147-A177-3AD203B41FA5}">
                      <a16:colId xmlns:a16="http://schemas.microsoft.com/office/drawing/2014/main" val="3387701715"/>
                    </a:ext>
                  </a:extLst>
                </a:gridCol>
              </a:tblGrid>
              <a:tr h="180068">
                <a:tc>
                  <a:txBody>
                    <a:bodyPr/>
                    <a:lstStyle/>
                    <a:p>
                      <a:endParaRPr lang="en-AT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4,771dBW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48875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-149,031dBW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772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0dBi (assumed)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112328"/>
                  </a:ext>
                </a:extLst>
              </a:tr>
              <a:tr h="180068">
                <a:tc>
                  <a:txBody>
                    <a:bodyPr/>
                    <a:lstStyle/>
                    <a:p>
                      <a:endParaRPr lang="en-AT" b="1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0dB (assumed)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9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       (jap. female 23)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1,271m</a:t>
                      </a:r>
                      <a:endParaRPr lang="en-AT" b="0" dirty="0">
                        <a:solidFill>
                          <a:srgbClr val="00B050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425902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F981F55D-C1DB-D94A-87E8-A6E1F4B404E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79666" y="1325434"/>
            <a:ext cx="1102766" cy="1920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945853-2CCA-F540-AB13-933026399E5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79666" y="1698978"/>
            <a:ext cx="1011679" cy="2193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05A480-7159-3F46-BE92-057C8C7B70F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79666" y="2060414"/>
            <a:ext cx="839808" cy="2226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0B5CF3-A558-FB4E-B35D-E05FA5E13D5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079665" y="2420809"/>
            <a:ext cx="737780" cy="2226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254F9E-2005-0C4A-987C-D9624A2E307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079665" y="2775457"/>
            <a:ext cx="434854" cy="2002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084896F-5A56-A34E-8F12-AC811868BBC9}"/>
              </a:ext>
            </a:extLst>
          </p:cNvPr>
          <p:cNvSpPr txBox="1"/>
          <p:nvPr/>
        </p:nvSpPr>
        <p:spPr>
          <a:xfrm>
            <a:off x="1001500" y="3066278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9: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Specifications Safety officers radio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Motorola Mototrbo SL 2600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AA8881A-BC06-EF4C-B850-420A4C015F6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9134" y="1129839"/>
            <a:ext cx="2388002" cy="35286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2E35817-0971-574C-8F16-7C13F0E3BA03}"/>
              </a:ext>
            </a:extLst>
          </p:cNvPr>
          <p:cNvSpPr txBox="1"/>
          <p:nvPr/>
        </p:nvSpPr>
        <p:spPr>
          <a:xfrm>
            <a:off x="7050790" y="4658502"/>
            <a:ext cx="32816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6: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‘‘</a:t>
            </a:r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Body Size of </a:t>
            </a:r>
          </a:p>
          <a:p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the 40-Year-Old Japanese </a:t>
            </a:r>
          </a:p>
          <a:p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Female for Year 2000 in </a:t>
            </a:r>
          </a:p>
          <a:p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One Gravity Conditions.’’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(Image and caption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17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CD7C-C2C2-584E-BB15-6A49210D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2ADE-501E-9E4E-84F4-C46519AC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281"/>
            <a:ext cx="10515600" cy="4579657"/>
          </a:xfrm>
        </p:spPr>
        <p:txBody>
          <a:bodyPr>
            <a:no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About the thesis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Aim &amp; deliverables</a:t>
            </a:r>
          </a:p>
          <a:p>
            <a:pPr marL="457200" lvl="1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for a spacesuit simulator 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&amp; Methodolgy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&amp; martian application</a:t>
            </a:r>
          </a:p>
          <a:p>
            <a:pPr lvl="1"/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Self-sufficient energy distribution system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&amp; Methodolgy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&amp; martian application</a:t>
            </a:r>
          </a:p>
          <a:p>
            <a:pPr marL="457200" lvl="1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Conslusion &amp; critical reflection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Self-sufficient energy distribution system</a:t>
            </a:r>
          </a:p>
          <a:p>
            <a:pPr marL="457200" lvl="1" indent="0">
              <a:buNone/>
            </a:pPr>
            <a:endParaRPr lang="en-AT" sz="16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7EAC3-9A1D-B74F-8A55-9856177F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C192651-E8A5-DC48-A099-C51BDB7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20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AA841B-D1C9-9345-9207-974F8A29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Fade margin max. transmission power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C7FDCF6F-9B6D-CB4D-94E5-2F6F220E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393938"/>
              </p:ext>
            </p:extLst>
          </p:nvPr>
        </p:nvGraphicFramePr>
        <p:xfrm>
          <a:off x="2032000" y="2419110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542318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1947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909621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968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T" b="1" dirty="0">
                        <a:solidFill>
                          <a:schemeClr val="tx1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T" b="1" dirty="0">
                        <a:solidFill>
                          <a:schemeClr val="tx1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Fade 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6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133,134dB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-125,712dBW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23,319dB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133,134dB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-120,483dBW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28,548dB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1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-125,217dBW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23,841dB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4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-122,207dBW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25,24dB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125,815dB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-107,672dBW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41,359dB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3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125,815dB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-111,651dBW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37,38dB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-127,436dBW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21,595dB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-122,207dBW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26,824dB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4516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E35E1511-3CCC-BA4A-B835-64FA68DB44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03245" y="2523816"/>
            <a:ext cx="947535" cy="1962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443AF3-36B4-1A4E-B795-B2B91651519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22358" y="2523816"/>
            <a:ext cx="790558" cy="21023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250C61-9784-6D4E-BF1B-70B7965239E7}"/>
              </a:ext>
            </a:extLst>
          </p:cNvPr>
          <p:cNvSpPr txBox="1"/>
          <p:nvPr/>
        </p:nvSpPr>
        <p:spPr>
          <a:xfrm>
            <a:off x="2251037" y="5756670"/>
            <a:ext cx="768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11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Results of the fade margin when each radio system of the voice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communication system transmitts with maximum power.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4686-5CD4-0345-A1B2-5C39680F54A4}"/>
              </a:ext>
            </a:extLst>
          </p:cNvPr>
          <p:cNvSpPr txBox="1"/>
          <p:nvPr/>
        </p:nvSpPr>
        <p:spPr>
          <a:xfrm>
            <a:off x="2032000" y="1169579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Fade margin =                           (ideally above 20dB)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462495-B319-4542-821C-3DFE08C3A7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07226" y="1286505"/>
            <a:ext cx="1840002" cy="2084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A8BFBE-AB61-154E-831F-618608D088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47081" y="1772779"/>
            <a:ext cx="104790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92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CE3132-5218-994A-ADE6-FFE1BE725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21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781B7E-2A43-A64B-A126-987A986E0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Fade margin 5W transmission power</a:t>
            </a:r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1408ADF3-795A-7F4D-A716-17C703CEA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73664"/>
              </p:ext>
            </p:extLst>
          </p:nvPr>
        </p:nvGraphicFramePr>
        <p:xfrm>
          <a:off x="2032000" y="2419110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542318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601947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909621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968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T" b="1" dirty="0">
                        <a:solidFill>
                          <a:schemeClr val="tx1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AT" b="1" dirty="0">
                        <a:solidFill>
                          <a:schemeClr val="tx1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Fade 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6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133,134dB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-125,712dBW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23,319dB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133,134dB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-123,493dBW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u="none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25,538dB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1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-125,217dBW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23,841dB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4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-125,217dBW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22,23dB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125,815dB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-114,661dBW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34,37dB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3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125,815dB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-114,661dBW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34,37dB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-127,436dBW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21,595dB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134,858dB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-125,217dBW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23,841dB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4516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2B689BD-6E33-2343-B655-D5F080A657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03245" y="2523816"/>
            <a:ext cx="947535" cy="196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26BFEA-6CEC-5745-BC77-E5F5D43B88A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22358" y="2523816"/>
            <a:ext cx="790558" cy="2102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A4DDD5-894E-DB44-8244-D82106CA78A6}"/>
              </a:ext>
            </a:extLst>
          </p:cNvPr>
          <p:cNvSpPr txBox="1"/>
          <p:nvPr/>
        </p:nvSpPr>
        <p:spPr>
          <a:xfrm>
            <a:off x="2251037" y="5759705"/>
            <a:ext cx="768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12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Results of the fade margin when each radio system of the voice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communication system is limited to 5W transmission power.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A66E21-41EF-D74F-A985-F323F8E41280}"/>
              </a:ext>
            </a:extLst>
          </p:cNvPr>
          <p:cNvSpPr txBox="1"/>
          <p:nvPr/>
        </p:nvSpPr>
        <p:spPr>
          <a:xfrm>
            <a:off x="2032000" y="1169579"/>
            <a:ext cx="6186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Fade margin =                           (ideally above 20dB)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CD65533-0FC5-2B41-99DB-B756EC72CD4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007226" y="1286505"/>
            <a:ext cx="1840002" cy="2084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1C2E44-9349-304C-9C17-581ED15AB51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447081" y="1772779"/>
            <a:ext cx="1047902" cy="20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2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7CCD79-FE7E-8E49-BB33-962BB35E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22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B22417-5FB2-5D4C-A03D-FFB378D6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Range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09B5B-09DE-1C42-BDB0-8A3A9327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96366"/>
            <a:ext cx="7241425" cy="4042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D832E2-B10B-614A-A8BE-523959CC0A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4572" y="3417334"/>
            <a:ext cx="2276860" cy="2194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727208-4CD7-2745-8E09-3F646314D710}"/>
              </a:ext>
            </a:extLst>
          </p:cNvPr>
          <p:cNvSpPr txBox="1"/>
          <p:nvPr/>
        </p:nvSpPr>
        <p:spPr>
          <a:xfrm>
            <a:off x="8238845" y="2239266"/>
            <a:ext cx="3114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For fade margin 21,595dB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76550A-3780-8F4F-A7A6-8930543709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4572" y="2856025"/>
            <a:ext cx="1678841" cy="1975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F5E145-D20F-6043-9885-709ACA5C58BD}"/>
              </a:ext>
            </a:extLst>
          </p:cNvPr>
          <p:cNvSpPr txBox="1"/>
          <p:nvPr/>
        </p:nvSpPr>
        <p:spPr>
          <a:xfrm>
            <a:off x="3505386" y="5336400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7: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Illustration of the covered mission area.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7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C467DA-8F99-4B40-86E2-F5AD04E9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23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65B713-E911-3D47-AF03-EAFB3B1F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 – Voice comm. system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D1ED9-EBE1-2248-8DD2-72C1CFBC8C0E}"/>
              </a:ext>
            </a:extLst>
          </p:cNvPr>
          <p:cNvSpPr txBox="1"/>
          <p:nvPr/>
        </p:nvSpPr>
        <p:spPr>
          <a:xfrm>
            <a:off x="838200" y="1620454"/>
            <a:ext cx="94756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Internal noise caused by temperature (worse heat convection due to thinner atmosphere)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Similar wind speeds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Mars atm. dens.: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Earth atm. dens.: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Galactic noise picked up by antennas in the 30MHz to 1GHz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Man-made-noise caused by other missions on Mars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E805BDA-CFE2-E04E-AAB4-E6C48EAF76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50040" y="2174902"/>
            <a:ext cx="2092147" cy="274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3BA58F-83A8-AC40-BF81-9C4E312E894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50040" y="2470036"/>
            <a:ext cx="2051913" cy="274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F5470DF-1D22-9046-A456-44F4A430CCBE}"/>
              </a:ext>
            </a:extLst>
          </p:cNvPr>
          <p:cNvSpPr txBox="1"/>
          <p:nvPr/>
        </p:nvSpPr>
        <p:spPr>
          <a:xfrm>
            <a:off x="838200" y="1251122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Noise sources: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E1C096-B963-6345-AA7F-BD2DA6BD0B45}"/>
              </a:ext>
            </a:extLst>
          </p:cNvPr>
          <p:cNvSpPr txBox="1"/>
          <p:nvPr/>
        </p:nvSpPr>
        <p:spPr>
          <a:xfrm>
            <a:off x="904351" y="4471026"/>
            <a:ext cx="76081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Topological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More precise simulations (multipath propagation)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Maximizing range by reducing the amount of necessary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6EE39-54DD-4C4D-B1B1-DE7B001AE237}"/>
              </a:ext>
            </a:extLst>
          </p:cNvPr>
          <p:cNvSpPr txBox="1"/>
          <p:nvPr/>
        </p:nvSpPr>
        <p:spPr>
          <a:xfrm>
            <a:off x="904351" y="4101694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Link budget:</a:t>
            </a:r>
          </a:p>
        </p:txBody>
      </p:sp>
    </p:spTree>
    <p:extLst>
      <p:ext uri="{BB962C8B-B14F-4D97-AF65-F5344CB8AC3E}">
        <p14:creationId xmlns:p14="http://schemas.microsoft.com/office/powerpoint/2010/main" val="4125396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B2F573-A434-714A-97C5-C22409ECD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24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2CDE69-C1DC-8748-B31F-005F5C27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 – Voice comm.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ACFBE-EB2A-D84D-86FC-74BA56F5CC6A}"/>
              </a:ext>
            </a:extLst>
          </p:cNvPr>
          <p:cNvSpPr txBox="1"/>
          <p:nvPr/>
        </p:nvSpPr>
        <p:spPr>
          <a:xfrm>
            <a:off x="838200" y="1620454"/>
            <a:ext cx="95798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Mars has almost no intrinsic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Ionosphere as a reflector for VHF waves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Day: Global communication possible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Night: Effect is limited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Troposphere is believed to have little effect on electromagn. waves because it is very thin.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9710C-03D7-B44B-A2C8-CF0CF71A16CF}"/>
              </a:ext>
            </a:extLst>
          </p:cNvPr>
          <p:cNvSpPr txBox="1"/>
          <p:nvPr/>
        </p:nvSpPr>
        <p:spPr>
          <a:xfrm>
            <a:off x="838200" y="1251122"/>
            <a:ext cx="38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Wave propagation and atmosphere: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73FF2-2962-004D-98D7-08B13752AD64}"/>
              </a:ext>
            </a:extLst>
          </p:cNvPr>
          <p:cNvSpPr txBox="1"/>
          <p:nvPr/>
        </p:nvSpPr>
        <p:spPr>
          <a:xfrm>
            <a:off x="904351" y="393964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Redundancy: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44389B-FE04-1D40-806A-91D042770785}"/>
              </a:ext>
            </a:extLst>
          </p:cNvPr>
          <p:cNvSpPr txBox="1"/>
          <p:nvPr/>
        </p:nvSpPr>
        <p:spPr>
          <a:xfrm>
            <a:off x="904351" y="4308976"/>
            <a:ext cx="6925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Reduces risk of system failure</a:t>
            </a:r>
          </a:p>
          <a:p>
            <a:pPr lvl="1"/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Loss of communication can potentially be dangerous for a crew.</a:t>
            </a:r>
          </a:p>
        </p:txBody>
      </p:sp>
    </p:spTree>
    <p:extLst>
      <p:ext uri="{BB962C8B-B14F-4D97-AF65-F5344CB8AC3E}">
        <p14:creationId xmlns:p14="http://schemas.microsoft.com/office/powerpoint/2010/main" val="161625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A4F4668-62C4-6D42-BAF3-91A38B7F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25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6CCD96E-BBB6-8B45-A7DA-2186375E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Self-suff. energy distr. system – Methodology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52D2BE-C1D8-D94E-9071-020419F85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26" y="1486835"/>
            <a:ext cx="7595472" cy="442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3F87109-ACC2-724F-B20D-C750EAB9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40" y="2361958"/>
            <a:ext cx="2165753" cy="9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86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8B3D599-479F-F849-A02D-137564B5C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26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0EC238-EEE9-9B40-86A4-AA912C83B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Three component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7FE06C-FC5B-424D-9390-B9D8719CA0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300" y="1264088"/>
            <a:ext cx="5264843" cy="32113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A22608-CEF1-6242-9C5E-AE3C817755AF}"/>
              </a:ext>
            </a:extLst>
          </p:cNvPr>
          <p:cNvSpPr txBox="1"/>
          <p:nvPr/>
        </p:nvSpPr>
        <p:spPr>
          <a:xfrm>
            <a:off x="5919485" y="4110073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Three component model:</a:t>
            </a: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FC2B40EE-342D-4443-A592-9763B6D86D02}"/>
              </a:ext>
            </a:extLst>
          </p:cNvPr>
          <p:cNvSpPr/>
          <p:nvPr/>
        </p:nvSpPr>
        <p:spPr>
          <a:xfrm>
            <a:off x="5919485" y="4479405"/>
            <a:ext cx="5388015" cy="1293173"/>
          </a:xfrm>
          <a:prstGeom prst="frame">
            <a:avLst>
              <a:gd name="adj1" fmla="val 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EDE797-0D13-2649-A44C-898EBDD9DD74}"/>
              </a:ext>
            </a:extLst>
          </p:cNvPr>
          <p:cNvSpPr txBox="1"/>
          <p:nvPr/>
        </p:nvSpPr>
        <p:spPr>
          <a:xfrm>
            <a:off x="1098577" y="4475424"/>
            <a:ext cx="4466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8: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Illustration of the direct normal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irradiance onto a tilted PV generator.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(Recreated from: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6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376EED3-7D4D-A645-AFF0-CD3024742E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56741" y="4607585"/>
            <a:ext cx="5111012" cy="10516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7C45D20-E268-6141-8D8A-06E342223F9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734821" y="1585479"/>
            <a:ext cx="487080" cy="187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A46BD93-95ED-FC42-BF85-9A023F52C9E9}"/>
              </a:ext>
            </a:extLst>
          </p:cNvPr>
          <p:cNvSpPr txBox="1"/>
          <p:nvPr/>
        </p:nvSpPr>
        <p:spPr>
          <a:xfrm>
            <a:off x="7221902" y="1503652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direct normal irradiance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63C7F6-358F-F14C-8090-114F6911CEF9}"/>
              </a:ext>
            </a:extLst>
          </p:cNvPr>
          <p:cNvSpPr txBox="1"/>
          <p:nvPr/>
        </p:nvSpPr>
        <p:spPr>
          <a:xfrm>
            <a:off x="7221902" y="193827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global horizontal irradiance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0081A3-F210-3347-9C52-1F5432051B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733004" y="2015540"/>
            <a:ext cx="490715" cy="1908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6BB93D6-2F01-194F-A8C7-D1B21DAF5C82}"/>
              </a:ext>
            </a:extLst>
          </p:cNvPr>
          <p:cNvSpPr txBox="1"/>
          <p:nvPr/>
        </p:nvSpPr>
        <p:spPr>
          <a:xfrm>
            <a:off x="7221901" y="241510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angle of incidence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6010BA0-1F69-E841-8116-FD9206AA358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24533" y="2499330"/>
            <a:ext cx="94508" cy="1617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BD9E00E-BE51-D143-ADF2-A150F794C83E}"/>
              </a:ext>
            </a:extLst>
          </p:cNvPr>
          <p:cNvSpPr txBox="1"/>
          <p:nvPr/>
        </p:nvSpPr>
        <p:spPr>
          <a:xfrm>
            <a:off x="7221901" y="2891925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Albedo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B1F97E0-EC36-0E4B-BAE8-8C0B0CBCD87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771171" y="2985476"/>
            <a:ext cx="450730" cy="16175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02DA48-CBA1-7A41-BDEC-01E120DAD8FB}"/>
              </a:ext>
            </a:extLst>
          </p:cNvPr>
          <p:cNvSpPr txBox="1"/>
          <p:nvPr/>
        </p:nvSpPr>
        <p:spPr>
          <a:xfrm>
            <a:off x="7221901" y="334723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Altitude of the Sun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F6ED61A-5E24-0140-84FE-D3E293B5FE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015486" y="3447156"/>
            <a:ext cx="203555" cy="14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7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467B01F-8209-814C-AB23-3D28A7AA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27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8807C8-7591-B54C-843C-D1AFC955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Solar resource maps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0F1887-F68F-E249-8D86-4FDA1B357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134320"/>
            <a:ext cx="6951562" cy="5473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3518EF-B8D6-C745-9E1B-08CAD3F5A854}"/>
              </a:ext>
            </a:extLst>
          </p:cNvPr>
          <p:cNvSpPr txBox="1"/>
          <p:nvPr/>
        </p:nvSpPr>
        <p:spPr>
          <a:xfrm>
            <a:off x="7870784" y="1134320"/>
            <a:ext cx="3571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9: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Solar resource map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of the longterm average global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horizontal irradiation of Austria.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(Image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7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0FB73-7F00-344E-9BE4-C8A32700A44A}"/>
              </a:ext>
            </a:extLst>
          </p:cNvPr>
          <p:cNvSpPr txBox="1"/>
          <p:nvPr/>
        </p:nvSpPr>
        <p:spPr>
          <a:xfrm>
            <a:off x="7939268" y="2814476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 in Vienna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491030-823E-704E-8E36-9F6FFBE2A6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069708" y="2924459"/>
            <a:ext cx="493776" cy="1920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51B4AD-0482-A44F-B147-6EFCB441D7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64719" y="3371666"/>
            <a:ext cx="3183941" cy="46451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EA519F1-9B4F-4B4E-AC91-1D26AA4DAFF0}"/>
              </a:ext>
            </a:extLst>
          </p:cNvPr>
          <p:cNvSpPr txBox="1"/>
          <p:nvPr/>
        </p:nvSpPr>
        <p:spPr>
          <a:xfrm>
            <a:off x="7939268" y="4373425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 2: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 in Vienna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093368-1843-5A41-A4C3-30E6AEA119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254904" y="4483408"/>
            <a:ext cx="490118" cy="18836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EE5704-6D38-6243-BECF-9D6D2BA7741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64719" y="4930613"/>
            <a:ext cx="3204143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8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20AEA44D-FE39-764C-99D9-19EFB96FDF33}"/>
              </a:ext>
            </a:extLst>
          </p:cNvPr>
          <p:cNvSpPr txBox="1"/>
          <p:nvPr/>
        </p:nvSpPr>
        <p:spPr>
          <a:xfrm>
            <a:off x="838200" y="1248510"/>
            <a:ext cx="4346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Radiation flux onto the PV generator: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Gaussian fitting curve: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36A41A-A329-2E4E-8F67-CF995FCB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28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D23245-14A0-3743-B57B-2A923F7BD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Solar energy curve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145AE22-CC0B-054C-BB9B-502E28CF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763" y="2171840"/>
            <a:ext cx="9294471" cy="30676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BC83C8-B46D-B641-9258-26FB2679ED7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80259" y="1366771"/>
            <a:ext cx="1403802" cy="201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52439F3-779E-5845-86FF-4491597E67EA}"/>
              </a:ext>
            </a:extLst>
          </p:cNvPr>
          <p:cNvSpPr txBox="1"/>
          <p:nvPr/>
        </p:nvSpPr>
        <p:spPr>
          <a:xfrm>
            <a:off x="1231525" y="5306563"/>
            <a:ext cx="972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10: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Model of the Sun’s radiation flux onto the PV generator over the course of one day.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53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790B7770-E524-B346-8CED-CC27824A71B7}"/>
              </a:ext>
            </a:extLst>
          </p:cNvPr>
          <p:cNvSpPr txBox="1"/>
          <p:nvPr/>
        </p:nvSpPr>
        <p:spPr>
          <a:xfrm>
            <a:off x="838200" y="1134320"/>
            <a:ext cx="473719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Angle on inclination: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Latitude at which the Sun is at its zenith: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north of      → align with south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south of      → align with north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  → flat on plane earth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2F12804-1754-BC49-98AA-42DCC26D5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29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BCCF481-B109-FD43-A775-B2944F1FE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PV generator installation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6B5364-0B60-E840-89EC-FDBA93ED8F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49087" y="1232659"/>
            <a:ext cx="1096416" cy="233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B28001-1B0B-4A43-8C96-041A29D767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571313" y="1748276"/>
            <a:ext cx="678734" cy="21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9FCC014-8090-6642-BD55-8198E403CAC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61002" y="2083756"/>
            <a:ext cx="132390" cy="1529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85CF74-23BA-954C-B79E-EBA7BEFFDA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20399" y="2083756"/>
            <a:ext cx="242404" cy="15290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1DA013-7091-C246-8DAD-0ACF94606E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661002" y="2350848"/>
            <a:ext cx="132390" cy="1529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B107DB-2147-6A4B-95A5-0F596F80384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820399" y="2350848"/>
            <a:ext cx="242404" cy="1529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202E162-810D-744D-A885-A49272CD382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661002" y="2629515"/>
            <a:ext cx="704837" cy="1529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4502D43-853D-3443-829B-3DF82B1282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43673" y="2795808"/>
            <a:ext cx="3128108" cy="306677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20A0C10-3E6B-1141-8F8A-52D268CE7744}"/>
              </a:ext>
            </a:extLst>
          </p:cNvPr>
          <p:cNvSpPr txBox="1"/>
          <p:nvPr/>
        </p:nvSpPr>
        <p:spPr>
          <a:xfrm>
            <a:off x="7371781" y="2852095"/>
            <a:ext cx="32528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11: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Illustration of the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latitude      at which the Sun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is at its zenith for solar noon.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blue circle represents the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cross section of Earth.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D6C38D-C5AC-614E-B600-A5780803252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330077" y="3255043"/>
            <a:ext cx="242404" cy="15290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CF3B9C5-0817-C645-B26A-A50872B98ECF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56649" b="992"/>
          <a:stretch/>
        </p:blipFill>
        <p:spPr>
          <a:xfrm>
            <a:off x="2737355" y="3876888"/>
            <a:ext cx="938883" cy="90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C4D79-65CC-0347-9CF6-F7910FE3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4EAB0-DBFC-954F-8E00-AF0CC224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120B4B-AA3F-1B4E-8675-E06F18D2D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4579657"/>
          </a:xfrm>
        </p:spPr>
        <p:txBody>
          <a:bodyPr>
            <a:norm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Mars analog regions on Earth</a:t>
            </a: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Spacesuit simulators</a:t>
            </a: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Similar restrictions as a Mars spacesuit</a:t>
            </a:r>
          </a:p>
          <a:p>
            <a:r>
              <a:rPr lang="en-GB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Gain knowledge for future Mars missions</a:t>
            </a: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Designing a backup voice communication system</a:t>
            </a:r>
          </a:p>
          <a:p>
            <a:pPr marL="0" indent="0">
              <a:buNone/>
            </a:pPr>
            <a:r>
              <a:rPr lang="en-GB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graphicFrame>
        <p:nvGraphicFramePr>
          <p:cNvPr id="12" name="Table 15">
            <a:extLst>
              <a:ext uri="{FF2B5EF4-FFF2-40B4-BE49-F238E27FC236}">
                <a16:creationId xmlns:a16="http://schemas.microsoft.com/office/drawing/2014/main" id="{920DE334-380F-FF48-963B-87C7CF9B6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297134"/>
              </p:ext>
            </p:extLst>
          </p:nvPr>
        </p:nvGraphicFramePr>
        <p:xfrm>
          <a:off x="1500851" y="3429000"/>
          <a:ext cx="9190298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95149">
                  <a:extLst>
                    <a:ext uri="{9D8B030D-6E8A-4147-A177-3AD203B41FA5}">
                      <a16:colId xmlns:a16="http://schemas.microsoft.com/office/drawing/2014/main" val="733985644"/>
                    </a:ext>
                  </a:extLst>
                </a:gridCol>
                <a:gridCol w="4595149">
                  <a:extLst>
                    <a:ext uri="{9D8B030D-6E8A-4147-A177-3AD203B41FA5}">
                      <a16:colId xmlns:a16="http://schemas.microsoft.com/office/drawing/2014/main" val="1860336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15km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Dimensions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Must fit inside the HUT.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Operating temperature within the HUT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5°C to 45°C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5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Combined mass within the HUT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1000g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600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6378C4-9698-354F-9F44-6DA06EC71E2E}"/>
              </a:ext>
            </a:extLst>
          </p:cNvPr>
          <p:cNvSpPr txBox="1"/>
          <p:nvPr/>
        </p:nvSpPr>
        <p:spPr>
          <a:xfrm>
            <a:off x="4856718" y="491236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1: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827382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8D66707-524E-1648-A2E5-EE29EACA3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30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83BE02-6A7C-D64F-B170-0A1CFF0C8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PV generator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DF4DF8-3ED4-7046-A697-130093381A58}"/>
              </a:ext>
            </a:extLst>
          </p:cNvPr>
          <p:cNvSpPr txBox="1"/>
          <p:nvPr/>
        </p:nvSpPr>
        <p:spPr>
          <a:xfrm>
            <a:off x="1846468" y="5723680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12: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Electrical equivalent circuit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of a PV generator and its PV cells.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(Recreated from: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],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9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E561BF-9EE4-2348-A648-8AA9B1B70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9322" y="3842795"/>
            <a:ext cx="4644639" cy="17913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3FE366-53AE-AA4F-8C0A-2EEE7C0E4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30" y="1134320"/>
            <a:ext cx="6665625" cy="27084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3C6E30D-6E5E-CD40-8436-130703D18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30223" y="4533254"/>
            <a:ext cx="4664738" cy="769194"/>
          </a:xfrm>
          <a:prstGeom prst="rect">
            <a:avLst/>
          </a:prstGeom>
        </p:spPr>
      </p:pic>
      <p:sp>
        <p:nvSpPr>
          <p:cNvPr id="31" name="Frame 30">
            <a:extLst>
              <a:ext uri="{FF2B5EF4-FFF2-40B4-BE49-F238E27FC236}">
                <a16:creationId xmlns:a16="http://schemas.microsoft.com/office/drawing/2014/main" id="{E80554A9-5EFE-5C49-9D6A-919245DA6754}"/>
              </a:ext>
            </a:extLst>
          </p:cNvPr>
          <p:cNvSpPr/>
          <p:nvPr/>
        </p:nvSpPr>
        <p:spPr>
          <a:xfrm>
            <a:off x="6713313" y="4416262"/>
            <a:ext cx="4884517" cy="1006475"/>
          </a:xfrm>
          <a:prstGeom prst="frame">
            <a:avLst>
              <a:gd name="adj1" fmla="val 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C02F41-90DB-B045-8A5C-0E079FF39A3A}"/>
              </a:ext>
            </a:extLst>
          </p:cNvPr>
          <p:cNvSpPr txBox="1"/>
          <p:nvPr/>
        </p:nvSpPr>
        <p:spPr>
          <a:xfrm>
            <a:off x="6710052" y="4043633"/>
            <a:ext cx="2412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PV generator current: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CFCB87A-ABE4-AF48-BF16-882424C32FC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988430" y="3052369"/>
            <a:ext cx="185381" cy="1017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269748-6555-BF4D-8361-8233FCD75116}"/>
              </a:ext>
            </a:extLst>
          </p:cNvPr>
          <p:cNvSpPr txBox="1"/>
          <p:nvPr/>
        </p:nvSpPr>
        <p:spPr>
          <a:xfrm>
            <a:off x="8166827" y="1510571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PV cell temperature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B7504F-928D-2543-A1AB-4C2CDFC5B5DE}"/>
              </a:ext>
            </a:extLst>
          </p:cNvPr>
          <p:cNvSpPr txBox="1"/>
          <p:nvPr/>
        </p:nvSpPr>
        <p:spPr>
          <a:xfrm>
            <a:off x="8166827" y="1945198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Photocurrent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019F90E-1AC6-4447-8B67-650B7FFE4D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18608" y="1559754"/>
            <a:ext cx="245358" cy="1962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CC324C2-2A98-8A4D-8842-87E8A32C8732}"/>
              </a:ext>
            </a:extLst>
          </p:cNvPr>
          <p:cNvSpPr txBox="1"/>
          <p:nvPr/>
        </p:nvSpPr>
        <p:spPr>
          <a:xfrm>
            <a:off x="8166826" y="2422021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Reverse saturation current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CE90F9-3260-554A-A054-BC454DCE78F1}"/>
              </a:ext>
            </a:extLst>
          </p:cNvPr>
          <p:cNvSpPr txBox="1"/>
          <p:nvPr/>
        </p:nvSpPr>
        <p:spPr>
          <a:xfrm>
            <a:off x="8166826" y="2898844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Ideality factor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CC50E7-A578-A140-83FA-4C7EC04B2C83}"/>
              </a:ext>
            </a:extLst>
          </p:cNvPr>
          <p:cNvSpPr txBox="1"/>
          <p:nvPr/>
        </p:nvSpPr>
        <p:spPr>
          <a:xfrm>
            <a:off x="8166826" y="3365724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Thermal voltage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61E69A5-B2B6-6842-9636-642CC05CD7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857539" y="2011650"/>
            <a:ext cx="307152" cy="1872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B057330-86D7-2E4A-A259-1029981029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988430" y="2487092"/>
            <a:ext cx="181747" cy="19083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63D8AE2-F1DE-1649-A22E-6CF37401C0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918608" y="3420553"/>
            <a:ext cx="259898" cy="1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38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F8CAB2-7F5D-5B4B-958E-84E853C59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31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837A58-DC79-E540-812E-F36251D8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PV generator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CD0DA-1ECE-6048-8CDB-714F606845C8}"/>
              </a:ext>
            </a:extLst>
          </p:cNvPr>
          <p:cNvSpPr txBox="1"/>
          <p:nvPr/>
        </p:nvSpPr>
        <p:spPr>
          <a:xfrm>
            <a:off x="7409945" y="5045831"/>
            <a:ext cx="4068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13: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Monthly averages of temp.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precipitation data for the Hohe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Warte in Vienna, Austria.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(Image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10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8AAEC9-201B-0347-BC5F-E2D9F18F2A94}"/>
              </a:ext>
            </a:extLst>
          </p:cNvPr>
          <p:cNvSpPr txBox="1"/>
          <p:nvPr/>
        </p:nvSpPr>
        <p:spPr>
          <a:xfrm>
            <a:off x="7409945" y="1776946"/>
            <a:ext cx="42033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PV cell temperature depends on the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ambient temperature      and     :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can be obtained from recorded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data by weather stations.  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6B51FFF-74BC-3E49-AD42-31300ED6DE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28159" y="3791803"/>
            <a:ext cx="254445" cy="1926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9EE85B-45A9-B54C-8DF9-8C763CDC47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810522" y="2150987"/>
            <a:ext cx="288977" cy="1908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2F6FF81-D3C0-0944-80DE-361360B020A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32115" y="2149170"/>
            <a:ext cx="254445" cy="1926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06F24D5-B79D-6843-AA3E-C5229185DA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002" y="1221360"/>
            <a:ext cx="6675282" cy="50248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DCD70C0-D398-3640-BA24-8A693997C05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28159" y="2825156"/>
            <a:ext cx="3813041" cy="48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5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47485F7-4BCB-9F40-AE80-38BE99A8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32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3C4DD8D-E5A9-9346-996E-5F06E136D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Cable losses and SCC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1133D-2378-1049-976C-2235B85E885E}"/>
              </a:ext>
            </a:extLst>
          </p:cNvPr>
          <p:cNvSpPr txBox="1"/>
          <p:nvPr/>
        </p:nvSpPr>
        <p:spPr>
          <a:xfrm>
            <a:off x="838200" y="1620454"/>
            <a:ext cx="527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 dependence is taken into account: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AF4AD-6E1A-324B-80CA-60D7C1F72868}"/>
              </a:ext>
            </a:extLst>
          </p:cNvPr>
          <p:cNvSpPr txBox="1"/>
          <p:nvPr/>
        </p:nvSpPr>
        <p:spPr>
          <a:xfrm>
            <a:off x="838200" y="125112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Cable losses: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B29287-063F-064C-9585-43AB1D31BE4B}"/>
              </a:ext>
            </a:extLst>
          </p:cNvPr>
          <p:cNvSpPr txBox="1"/>
          <p:nvPr/>
        </p:nvSpPr>
        <p:spPr>
          <a:xfrm>
            <a:off x="904351" y="3569257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MPP tracking solar charging controller: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92E0BE-35C5-954B-A687-1AA977F0B851}"/>
              </a:ext>
            </a:extLst>
          </p:cNvPr>
          <p:cNvSpPr txBox="1"/>
          <p:nvPr/>
        </p:nvSpPr>
        <p:spPr>
          <a:xfrm>
            <a:off x="904351" y="3938589"/>
            <a:ext cx="36182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Electronic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Controll algorithm finds MPP: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Information can be obtained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from its user manual and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2EBFD59-E829-4A45-B38F-1BBB74222B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89344" y="2686847"/>
            <a:ext cx="3384123" cy="59249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E55F027-FB46-6F4A-BB65-34BDB6B1AA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252087" y="2106588"/>
            <a:ext cx="3458639" cy="46345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438B65-8E8C-D149-8AB6-EE8EE2FBE3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98390" y="4937799"/>
            <a:ext cx="8320363" cy="54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66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76E395-7A35-2646-B8F1-3A16B302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08" y="1488944"/>
            <a:ext cx="6993920" cy="386645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E72B025-568D-C743-A3BC-9B64EF44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33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EC9FBE-FF14-B54A-BC8E-D0020B3E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Cable losses and SCC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986C6C-1202-1245-90F9-2DD167D7E3B9}"/>
              </a:ext>
            </a:extLst>
          </p:cNvPr>
          <p:cNvSpPr txBox="1"/>
          <p:nvPr/>
        </p:nvSpPr>
        <p:spPr>
          <a:xfrm>
            <a:off x="1937883" y="5355394"/>
            <a:ext cx="6319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14: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Electrical power output of the PV generator as a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function of the PV generator voltage. (Recreated from: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D3836-09FB-CE4F-B569-4561CCE14CD5}"/>
              </a:ext>
            </a:extLst>
          </p:cNvPr>
          <p:cNvSpPr txBox="1"/>
          <p:nvPr/>
        </p:nvSpPr>
        <p:spPr>
          <a:xfrm>
            <a:off x="8257242" y="1662564"/>
            <a:ext cx="3007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Subsequently the voltage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and current at MPP can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be calculated. </a:t>
            </a:r>
          </a:p>
        </p:txBody>
      </p:sp>
    </p:spTree>
    <p:extLst>
      <p:ext uri="{BB962C8B-B14F-4D97-AF65-F5344CB8AC3E}">
        <p14:creationId xmlns:p14="http://schemas.microsoft.com/office/powerpoint/2010/main" val="3740177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8E75772-079F-4641-9116-FB0A1E84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 –               battery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CB241-97D4-6D47-A6DB-087E413F8568}"/>
              </a:ext>
            </a:extLst>
          </p:cNvPr>
          <p:cNvSpPr txBox="1"/>
          <p:nvPr/>
        </p:nvSpPr>
        <p:spPr>
          <a:xfrm>
            <a:off x="847994" y="3529547"/>
            <a:ext cx="5344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15: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model of a </a:t>
            </a:r>
            <a:r>
              <a:rPr lang="en-AT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lithium iron phosphate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battery. (Recreated from: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11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],[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12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F1ED680-1E1C-DD48-AFAC-FFD29A86B2A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137308" y="555870"/>
            <a:ext cx="1912925" cy="384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11242A-F927-3344-B095-279B1B8A19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548" y="1433656"/>
            <a:ext cx="6361224" cy="19953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D6043C-50EE-1C4C-8EED-B70C64EE413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045378" y="3637511"/>
            <a:ext cx="370763" cy="1890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FCF0B51-FACB-D841-AB4F-837758E407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118015" y="2682091"/>
            <a:ext cx="421651" cy="2180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E28E21B-F591-3A42-B995-9397062A4790}"/>
              </a:ext>
            </a:extLst>
          </p:cNvPr>
          <p:cNvSpPr txBox="1"/>
          <p:nvPr/>
        </p:nvSpPr>
        <p:spPr>
          <a:xfrm>
            <a:off x="7532682" y="1690654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State of charge of the battery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9209F95-B682-E24F-AD86-F529CE3D3F3D}"/>
              </a:ext>
            </a:extLst>
          </p:cNvPr>
          <p:cNvSpPr txBox="1"/>
          <p:nvPr/>
        </p:nvSpPr>
        <p:spPr>
          <a:xfrm>
            <a:off x="7532682" y="2125281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Open-circuit voltage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A057FD0-BE07-8444-916E-E94CBE1B893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099839" y="1787090"/>
            <a:ext cx="439827" cy="16357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1DD942-816E-2742-9037-F41E27015979}"/>
              </a:ext>
            </a:extLst>
          </p:cNvPr>
          <p:cNvSpPr txBox="1"/>
          <p:nvPr/>
        </p:nvSpPr>
        <p:spPr>
          <a:xfrm>
            <a:off x="7532681" y="2592788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Electrolyte resistance when discharging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CA643-953A-1B4A-90B3-AC6C4435CA21}"/>
              </a:ext>
            </a:extLst>
          </p:cNvPr>
          <p:cNvSpPr txBox="1"/>
          <p:nvPr/>
        </p:nvSpPr>
        <p:spPr>
          <a:xfrm>
            <a:off x="7532681" y="3059668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Electrolyte resistance when charging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50A8526-FD74-FE4A-849A-BDE9ACF3CE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12767" y="2184183"/>
            <a:ext cx="219914" cy="19083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F2CCBB-8A7B-9A4B-B67C-4541ECFB91C9}"/>
              </a:ext>
            </a:extLst>
          </p:cNvPr>
          <p:cNvSpPr txBox="1"/>
          <p:nvPr/>
        </p:nvSpPr>
        <p:spPr>
          <a:xfrm>
            <a:off x="472078" y="4590259"/>
            <a:ext cx="45929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Ideal diodes represent current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,        and        depends on the SOC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Obtaining parameters from experiments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5F31EA3-FF29-134D-913F-DBDBCD9108E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118015" y="3146721"/>
            <a:ext cx="417235" cy="219600"/>
          </a:xfrm>
          <a:prstGeom prst="rect">
            <a:avLst/>
          </a:prstGeom>
        </p:spPr>
      </p:pic>
      <p:sp>
        <p:nvSpPr>
          <p:cNvPr id="45" name="Slide Number Placeholder 5">
            <a:extLst>
              <a:ext uri="{FF2B5EF4-FFF2-40B4-BE49-F238E27FC236}">
                <a16:creationId xmlns:a16="http://schemas.microsoft.com/office/drawing/2014/main" id="{2169A645-FCAB-2048-8BFF-1F169FB4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34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927EE17-4A7C-AC4C-9D8C-E55E3E5751C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90764" y="5250256"/>
            <a:ext cx="219914" cy="19083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288596-02F2-9A4E-970D-719655B1CE8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314544" y="5250256"/>
            <a:ext cx="421651" cy="2180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7339EB7-2655-844D-B05E-8B88FF9C6B3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300486" y="5250256"/>
            <a:ext cx="417235" cy="2196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AE40EEF-B2C4-BB4D-8877-C46CD9B7681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6572485" y="5088148"/>
            <a:ext cx="4663620" cy="677919"/>
          </a:xfrm>
          <a:prstGeom prst="rect">
            <a:avLst/>
          </a:prstGeom>
        </p:spPr>
      </p:pic>
      <p:sp>
        <p:nvSpPr>
          <p:cNvPr id="54" name="Frame 53">
            <a:extLst>
              <a:ext uri="{FF2B5EF4-FFF2-40B4-BE49-F238E27FC236}">
                <a16:creationId xmlns:a16="http://schemas.microsoft.com/office/drawing/2014/main" id="{1BD30510-0721-F643-BDA1-14B9743E270E}"/>
              </a:ext>
            </a:extLst>
          </p:cNvPr>
          <p:cNvSpPr/>
          <p:nvPr/>
        </p:nvSpPr>
        <p:spPr>
          <a:xfrm>
            <a:off x="6473772" y="4970170"/>
            <a:ext cx="4884517" cy="912310"/>
          </a:xfrm>
          <a:prstGeom prst="frame">
            <a:avLst>
              <a:gd name="adj1" fmla="val 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DAB4D49-FB15-E141-ACBD-D734E77ADC1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4436774" y="4715966"/>
            <a:ext cx="1184989" cy="1962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35476C9-CF59-4F4E-B531-24AEA697BEE1}"/>
              </a:ext>
            </a:extLst>
          </p:cNvPr>
          <p:cNvSpPr txBox="1"/>
          <p:nvPr/>
        </p:nvSpPr>
        <p:spPr>
          <a:xfrm>
            <a:off x="6473772" y="4598466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Battery voltage:</a:t>
            </a:r>
          </a:p>
        </p:txBody>
      </p:sp>
    </p:spTree>
    <p:extLst>
      <p:ext uri="{BB962C8B-B14F-4D97-AF65-F5344CB8AC3E}">
        <p14:creationId xmlns:p14="http://schemas.microsoft.com/office/powerpoint/2010/main" val="371351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6520B1A-513B-7246-BD25-E4113FF4E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PV generator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A381A-0D95-F541-A6D7-00DCBB23ABC6}"/>
              </a:ext>
            </a:extLst>
          </p:cNvPr>
          <p:cNvSpPr txBox="1"/>
          <p:nvPr/>
        </p:nvSpPr>
        <p:spPr>
          <a:xfrm>
            <a:off x="838200" y="5246338"/>
            <a:ext cx="50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16: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Power-voltage characteristic depends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      with               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E696D0A-CC8E-5C4A-8066-258BACF8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35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210BEA4-4A00-6943-B6FC-0F9B45613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578787"/>
            <a:ext cx="4801692" cy="34608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4FAD13-B6B7-0A4C-8D84-E6DFCB564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110" y="1578787"/>
            <a:ext cx="4801692" cy="34608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791C5B9-34CF-2444-9C76-5E4A63797F00}"/>
              </a:ext>
            </a:extLst>
          </p:cNvPr>
          <p:cNvSpPr txBox="1"/>
          <p:nvPr/>
        </p:nvSpPr>
        <p:spPr>
          <a:xfrm>
            <a:off x="838200" y="1075185"/>
            <a:ext cx="876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Modeled power-voltage characteristic of the AE Solar AE195SMM6-36 PV generator: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6814A4-CC2E-1B40-866A-DEB4AE6840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43049" y="5615130"/>
            <a:ext cx="288977" cy="1908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F905185-28BB-A14E-9BC9-2231F979E95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43447" y="5615130"/>
            <a:ext cx="1052313" cy="19628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D74F929-FE24-E740-92D5-EEF95DBA7FDD}"/>
              </a:ext>
            </a:extLst>
          </p:cNvPr>
          <p:cNvSpPr txBox="1"/>
          <p:nvPr/>
        </p:nvSpPr>
        <p:spPr>
          <a:xfrm>
            <a:off x="6486911" y="5246338"/>
            <a:ext cx="50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17: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Power-voltage characteristic depends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     with                        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0FD62E7-13A1-E745-827B-80429A1027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91760" y="5615131"/>
            <a:ext cx="245358" cy="1962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C04B2F-7B7D-D14F-B42A-66FBD24B57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4284" y="5568830"/>
            <a:ext cx="1706601" cy="2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4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BE02C94-59BB-4749-8499-C985D9D63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108" y="1578787"/>
            <a:ext cx="4801692" cy="34608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5779C78-C5D5-344B-8C27-6622DCE5A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578787"/>
            <a:ext cx="4801692" cy="346084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80B0F09-288E-714F-A1BD-962F4CE7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PV generator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7E4A8-921A-9C43-8A0D-771859508BC8}"/>
              </a:ext>
            </a:extLst>
          </p:cNvPr>
          <p:cNvSpPr txBox="1"/>
          <p:nvPr/>
        </p:nvSpPr>
        <p:spPr>
          <a:xfrm>
            <a:off x="838200" y="5246338"/>
            <a:ext cx="50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18: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Power-voltage characteristic depends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      with               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0ABA8-6DB3-7F4D-8356-2601EE2BFBD5}"/>
              </a:ext>
            </a:extLst>
          </p:cNvPr>
          <p:cNvSpPr txBox="1"/>
          <p:nvPr/>
        </p:nvSpPr>
        <p:spPr>
          <a:xfrm>
            <a:off x="838200" y="1075185"/>
            <a:ext cx="865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Modeled power-voltage characteristic of the DAS Energy DAS145PF PV generator: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5CEE50-26D0-3B45-B298-B20FF26E62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43049" y="5615130"/>
            <a:ext cx="288977" cy="190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CA1978-96F1-F244-A3B2-24C2E35699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143447" y="5615130"/>
            <a:ext cx="1052313" cy="196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2B245D-3380-3542-BD28-9B77AFF5D986}"/>
              </a:ext>
            </a:extLst>
          </p:cNvPr>
          <p:cNvSpPr txBox="1"/>
          <p:nvPr/>
        </p:nvSpPr>
        <p:spPr>
          <a:xfrm>
            <a:off x="6486911" y="5246338"/>
            <a:ext cx="50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19: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Power-voltage characteristic depends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     with                        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870F54-C9B6-3440-9FBF-57CC2AE5913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891760" y="5615131"/>
            <a:ext cx="245358" cy="196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B50DA4-FC2D-7546-B7CE-0F1A5FB854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734284" y="5568830"/>
            <a:ext cx="1706601" cy="239908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E4018823-ADCD-4F44-B19E-BDC29870A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36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89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896CA39-F24F-E940-8BB2-F372F39B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03" y="1576475"/>
            <a:ext cx="4878315" cy="34608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A5EA810-BD06-6143-A92E-BEB8315A3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484" y="1574163"/>
            <a:ext cx="5028942" cy="3463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9AD13-862D-EF42-B225-38C1D7AECF8F}"/>
              </a:ext>
            </a:extLst>
          </p:cNvPr>
          <p:cNvSpPr txBox="1"/>
          <p:nvPr/>
        </p:nvSpPr>
        <p:spPr>
          <a:xfrm>
            <a:off x="838200" y="5165313"/>
            <a:ext cx="51171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20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Recorded open-circuit voltages during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charging and discharging and theit mean value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as a function of the SOC.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B94E75-93F0-8640-92FC-184159F0FAA9}"/>
              </a:ext>
            </a:extLst>
          </p:cNvPr>
          <p:cNvSpPr txBox="1"/>
          <p:nvPr/>
        </p:nvSpPr>
        <p:spPr>
          <a:xfrm>
            <a:off x="838200" y="1075185"/>
            <a:ext cx="825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Experimental data of the Offgridtec Smart-Pro 12,8V 50Ah               battery: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E3A6CB-D79A-6149-B4C7-F0209A0EBF49}"/>
              </a:ext>
            </a:extLst>
          </p:cNvPr>
          <p:cNvSpPr txBox="1"/>
          <p:nvPr/>
        </p:nvSpPr>
        <p:spPr>
          <a:xfrm>
            <a:off x="6486911" y="5165313"/>
            <a:ext cx="5368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21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Recorded electrolyte resistances during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charging and discharging as a function of the SOC.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655B449-C3D0-F240-AE21-2F3C80E7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37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3DFA0FA-CC99-C640-A117-20E275B74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97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              battery model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9ACDF2-025A-5240-AE28-9CAFE8D3C1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79837" y="555870"/>
            <a:ext cx="1912925" cy="38404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135791-8631-654F-8147-2150FD47D5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006158" y="1184747"/>
            <a:ext cx="950534" cy="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98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3C0251-D6A2-0A4C-8CCD-AD23ACEB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38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832B1B0-0F7E-2842-B793-0FDABB36E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97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MATLAB simulation AMADEE-20             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0D09AFD9-1E01-404B-A05A-2E9C60A63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354361"/>
              </p:ext>
            </p:extLst>
          </p:nvPr>
        </p:nvGraphicFramePr>
        <p:xfrm>
          <a:off x="1891306" y="1261645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85112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7573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Coordinates of mission location</a:t>
                      </a:r>
                      <a:endParaRPr lang="en-AT" b="1" dirty="0">
                        <a:solidFill>
                          <a:schemeClr val="tx1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30,500°N 34,917°E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2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Total mission 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October 4th to 31st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15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Daily mission duration (UTC)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4:00h to 14:00h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08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Average ambient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22,3°C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8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Global horizontal irradiation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6,05kWhm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Direct normal irradiation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6,85kWhm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53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Albedo (Sand)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0,30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5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Repeater duty cycle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20%/20%/60%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PV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AE Solar AE195SMM6-36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7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Number of PV generators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5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Initial SOC of the 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3971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0018094C-D28A-BC44-86E2-5EA497A420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62299" y="3943735"/>
            <a:ext cx="1595555" cy="2357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03723F8-0F43-6B4A-9E1C-AA703B08797F}"/>
              </a:ext>
            </a:extLst>
          </p:cNvPr>
          <p:cNvSpPr txBox="1"/>
          <p:nvPr/>
        </p:nvSpPr>
        <p:spPr>
          <a:xfrm>
            <a:off x="2049429" y="5375610"/>
            <a:ext cx="7811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13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Simulation input for the OeWF’s next analog Mars field mission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AMADEE-20 in the Negev Desert in Israel.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27A60D-555C-3149-AC3F-53B85F0F5DE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31398" y="2782876"/>
            <a:ext cx="206527" cy="1041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24A110-5F52-414C-88B2-03813206A7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31398" y="3156573"/>
            <a:ext cx="206527" cy="1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91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5B4E003-2877-AE4D-868D-17985FAE1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829" y="65935"/>
            <a:ext cx="3081294" cy="67261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7F51805-693D-9E41-8517-4CDC2A3F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677" y="6356350"/>
            <a:ext cx="543046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39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1B1781E-02E4-6B40-80ED-7CBEE89B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200"/>
            <a:ext cx="5935434" cy="169526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MATLAB </a:t>
            </a:r>
            <a:b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simulation </a:t>
            </a:r>
            <a:b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AMADEE-20         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7BBEA-64B9-624C-AEA8-3B850234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190" y="404999"/>
            <a:ext cx="3600829" cy="6048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672CBF-8F7A-1046-A7E3-41A1E57B9200}"/>
              </a:ext>
            </a:extLst>
          </p:cNvPr>
          <p:cNvSpPr txBox="1"/>
          <p:nvPr/>
        </p:nvSpPr>
        <p:spPr>
          <a:xfrm>
            <a:off x="406329" y="5232919"/>
            <a:ext cx="4860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22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Simulation output for the OeWF’s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next analog Mars field mission  AMADEE-20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the Negev Desert in Israel.</a:t>
            </a:r>
          </a:p>
          <a:p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05E66B-9D5E-4241-A3A4-B56CB1C7C8D5}"/>
              </a:ext>
            </a:extLst>
          </p:cNvPr>
          <p:cNvSpPr txBox="1"/>
          <p:nvPr/>
        </p:nvSpPr>
        <p:spPr>
          <a:xfrm>
            <a:off x="406329" y="2494529"/>
            <a:ext cx="43877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Optimal inclination angle for each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Optimal alignment for each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Calculates daily energy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Shows if the battery gets fully charged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8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C68EB-3672-7543-9665-4106646F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8C3D02-FF34-5940-B93B-7A70923E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A7DA6-B978-B94B-8069-317F6D06F6D0}"/>
              </a:ext>
            </a:extLst>
          </p:cNvPr>
          <p:cNvSpPr txBox="1"/>
          <p:nvPr/>
        </p:nvSpPr>
        <p:spPr>
          <a:xfrm>
            <a:off x="2162872" y="5440250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Elongated crater ‘‘Spirit of St. Louis’’ on Mars. (Image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2C4723-1262-2F47-86C8-C7A30E3B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1" y="1417749"/>
            <a:ext cx="10204238" cy="40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55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8159E02-249A-8B47-8246-7107EFC7E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40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F65D352-46BF-2346-8F4B-734278489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97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MATLAB simulation Vienna            </a:t>
            </a:r>
          </a:p>
        </p:txBody>
      </p:sp>
      <p:graphicFrame>
        <p:nvGraphicFramePr>
          <p:cNvPr id="9" name="Table 16">
            <a:extLst>
              <a:ext uri="{FF2B5EF4-FFF2-40B4-BE49-F238E27FC236}">
                <a16:creationId xmlns:a16="http://schemas.microsoft.com/office/drawing/2014/main" id="{BA75B969-786D-CF4B-86A2-B0CD46267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004938"/>
              </p:ext>
            </p:extLst>
          </p:nvPr>
        </p:nvGraphicFramePr>
        <p:xfrm>
          <a:off x="1891306" y="1261645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0851124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067573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Coordinates of mission location</a:t>
                      </a:r>
                      <a:endParaRPr lang="en-AT" b="1" dirty="0">
                        <a:solidFill>
                          <a:schemeClr val="tx1"/>
                        </a:solidFill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48,210°N 16,363°E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52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Total mission 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April 1st to 30th 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159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Daily mission duration (UTC)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5:00h to 15:00h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083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Average ambient temperature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11,4°C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58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Global horizontal irradiation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3,25kWhm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240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Direct normal irradiation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2,90kWhm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537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Albedo (Sand)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0,25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5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Repeater duty cycle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20%/20%/60%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8851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PV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AE Solar AE195SMM6-36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7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Number of PV generators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 (parallel)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359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Initial SOC of the battery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0,6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5397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AE09516-7910-BA41-BED4-945CC0E640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62299" y="3943735"/>
            <a:ext cx="1595555" cy="2357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A8ACB2-7172-D143-838C-9A1B0D411C3C}"/>
              </a:ext>
            </a:extLst>
          </p:cNvPr>
          <p:cNvSpPr txBox="1"/>
          <p:nvPr/>
        </p:nvSpPr>
        <p:spPr>
          <a:xfrm>
            <a:off x="3306984" y="5371475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14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Simulation input for Vienna in Austria.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2AF47D-EF11-BC4B-81BD-56708CF1DED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31398" y="2782876"/>
            <a:ext cx="206527" cy="104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E5516-F1C5-7243-AF62-C70A1EEBE3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31398" y="3156573"/>
            <a:ext cx="206527" cy="10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85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C56A4C39-6B25-7C4F-AA37-1E83FC5CD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677" y="6356350"/>
            <a:ext cx="543046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41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AF021DE-3311-5E45-8D8C-4CE165731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200"/>
            <a:ext cx="5935434" cy="169526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MATLAB </a:t>
            </a:r>
            <a:b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simulation </a:t>
            </a:r>
            <a:b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Vienna         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145B54-509E-B84F-A1F8-0E10BCF0E901}"/>
              </a:ext>
            </a:extLst>
          </p:cNvPr>
          <p:cNvSpPr txBox="1"/>
          <p:nvPr/>
        </p:nvSpPr>
        <p:spPr>
          <a:xfrm>
            <a:off x="838200" y="5256436"/>
            <a:ext cx="4541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23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Simulation output for Vienna in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Austria.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486DF8-1799-724C-B4E0-90F8A41CFC7E}"/>
              </a:ext>
            </a:extLst>
          </p:cNvPr>
          <p:cNvSpPr txBox="1"/>
          <p:nvPr/>
        </p:nvSpPr>
        <p:spPr>
          <a:xfrm>
            <a:off x="406329" y="2494529"/>
            <a:ext cx="43877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Optimal inclination angle for each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Optimal alignment for each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Calculates daily energy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Shows if the battery gets fully charged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B7A6FED-41BE-F746-A4D2-6CCD8CCE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050" y="68262"/>
            <a:ext cx="2967560" cy="6721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C10C62A-A449-6D47-BF82-A45F0C660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748" y="344574"/>
            <a:ext cx="3517194" cy="6192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12256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B217A7-6FEE-5241-8328-EBE8BFC2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42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42EDCD-3C94-8241-A8D7-1716E7A6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 – Self-suff. En. distr. syst.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EC118-FA0A-4540-B53F-58B640A8C94A}"/>
              </a:ext>
            </a:extLst>
          </p:cNvPr>
          <p:cNvSpPr txBox="1"/>
          <p:nvPr/>
        </p:nvSpPr>
        <p:spPr>
          <a:xfrm>
            <a:off x="838200" y="1527854"/>
            <a:ext cx="44951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At the top of the atmosphere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Earth: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56,9% less solar irradiance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Due to greater distance to the Sun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Diurnal variation of the GHI, DHI and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DIFH at NASA’s Viking Lander VL1.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ALB varies between 0,1 and 0,4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(mean = 0,25)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0C3E7-FE0D-4546-A569-31D3B4A881E9}"/>
              </a:ext>
            </a:extLst>
          </p:cNvPr>
          <p:cNvSpPr txBox="1"/>
          <p:nvPr/>
        </p:nvSpPr>
        <p:spPr>
          <a:xfrm>
            <a:off x="838200" y="115852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Solar irradiance: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6C9DA6E-9760-5346-A4AA-462CD0630D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302514" y="1860958"/>
            <a:ext cx="2110435" cy="27066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548A625-1627-B74A-9FC3-16CB82D69A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383537" y="2133283"/>
            <a:ext cx="2183587" cy="2706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DD2C175-D950-7645-B2DE-ECB16D4E15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286" y="1134320"/>
            <a:ext cx="5860648" cy="40544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77EAB5-99F7-F341-B96F-9F9EBAA61D34}"/>
              </a:ext>
            </a:extLst>
          </p:cNvPr>
          <p:cNvSpPr txBox="1"/>
          <p:nvPr/>
        </p:nvSpPr>
        <p:spPr>
          <a:xfrm>
            <a:off x="6523219" y="5188797"/>
            <a:ext cx="4730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24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Diurnal variation of global, beam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diffuse irradiance on a horizontal Mars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surface at Viking Lander VL1.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(Image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13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5C6DDC2-65BB-C742-A684-17F3FB91076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11183" y="5819134"/>
            <a:ext cx="359857" cy="1944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66254E6-B782-714F-8D2E-C22B3B57DE25}"/>
              </a:ext>
            </a:extLst>
          </p:cNvPr>
          <p:cNvSpPr txBox="1"/>
          <p:nvPr/>
        </p:nvSpPr>
        <p:spPr>
          <a:xfrm>
            <a:off x="1271043" y="4849621"/>
            <a:ext cx="391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Global horizontal irradance (GHI)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108C1B-5EE3-BC46-9383-72DDC7B4BD51}"/>
              </a:ext>
            </a:extLst>
          </p:cNvPr>
          <p:cNvSpPr txBox="1"/>
          <p:nvPr/>
        </p:nvSpPr>
        <p:spPr>
          <a:xfrm>
            <a:off x="1271043" y="5284248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Direct normal irradiance (DNI)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D7468D7-B834-FF40-B044-2E80D1D373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09327" y="4935771"/>
            <a:ext cx="261715" cy="19265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CCB7B37-5210-8B4B-AD01-DCC9C70A9061}"/>
              </a:ext>
            </a:extLst>
          </p:cNvPr>
          <p:cNvSpPr txBox="1"/>
          <p:nvPr/>
        </p:nvSpPr>
        <p:spPr>
          <a:xfrm>
            <a:off x="1271042" y="5728605"/>
            <a:ext cx="416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Diffuse horizontal irradiance (DIFH)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F60B896-E54D-CD4C-85D3-0FA838ACB86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11183" y="5378746"/>
            <a:ext cx="359859" cy="19447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611953-1570-A541-934B-FC681809F1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22088" y="6252611"/>
            <a:ext cx="348952" cy="19447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05733D2-DD4F-2C4F-B9AA-D683E114913E}"/>
              </a:ext>
            </a:extLst>
          </p:cNvPr>
          <p:cNvSpPr txBox="1"/>
          <p:nvPr/>
        </p:nvSpPr>
        <p:spPr>
          <a:xfrm>
            <a:off x="1271040" y="6149812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... Solar irradiance in orbit</a:t>
            </a:r>
          </a:p>
        </p:txBody>
      </p:sp>
    </p:spTree>
    <p:extLst>
      <p:ext uri="{BB962C8B-B14F-4D97-AF65-F5344CB8AC3E}">
        <p14:creationId xmlns:p14="http://schemas.microsoft.com/office/powerpoint/2010/main" val="872771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B2F22A-0B14-C243-B569-A49A1A90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43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5B1A55-77DB-A543-94B8-31438633E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 – Self-suff. En. distr.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C689BC-3C33-AA43-A171-51963C0D3EA4}"/>
              </a:ext>
            </a:extLst>
          </p:cNvPr>
          <p:cNvSpPr txBox="1"/>
          <p:nvPr/>
        </p:nvSpPr>
        <p:spPr>
          <a:xfrm>
            <a:off x="838200" y="1527854"/>
            <a:ext cx="44486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Larger PV generator area required: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Only a rough approximation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If planned accordingly, PV generators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can generate enough electrical energy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during dust stroms.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Dust accumulation becomes a problem.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DD0C20-6903-4340-9384-1536F462175F}"/>
              </a:ext>
            </a:extLst>
          </p:cNvPr>
          <p:cNvSpPr txBox="1"/>
          <p:nvPr/>
        </p:nvSpPr>
        <p:spPr>
          <a:xfrm>
            <a:off x="838200" y="115852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Solar irradiance: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056683C-44E8-4F42-B0A9-0DA217E6E1C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1041" y="2018891"/>
            <a:ext cx="3961181" cy="53035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42EE3E-96E9-324C-9DEC-667255F42F29}"/>
              </a:ext>
            </a:extLst>
          </p:cNvPr>
          <p:cNvSpPr txBox="1"/>
          <p:nvPr/>
        </p:nvSpPr>
        <p:spPr>
          <a:xfrm>
            <a:off x="6096000" y="1527854"/>
            <a:ext cx="5314275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effect of the ambient temperature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needs to be investigated.</a:t>
            </a:r>
          </a:p>
          <a:p>
            <a:pPr lvl="1"/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 output of PV generator strongly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depends on the PV cell temperature.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     batteries usually have an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operating temperature from 5°C to 45°C.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both cases a temperature control might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be necessary.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Good planning and dimensioning of the system </a:t>
            </a:r>
          </a:p>
          <a:p>
            <a:r>
              <a:rPr lang="en-GB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is necessary.</a:t>
            </a: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B332B3-BD0B-9247-971D-E10AEDC03327}"/>
              </a:ext>
            </a:extLst>
          </p:cNvPr>
          <p:cNvSpPr txBox="1"/>
          <p:nvPr/>
        </p:nvSpPr>
        <p:spPr>
          <a:xfrm>
            <a:off x="6096000" y="115852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Temperature: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AE5EC2-EFF5-784C-BE24-24C0A541370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546275" y="3289347"/>
            <a:ext cx="841486" cy="1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98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1A7463-E5B6-564C-9116-F73A7F3C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44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E38DCE-C28E-EE45-92F0-7C4319D8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Conclusion – Voice communcation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5B82-4E0B-A247-83B2-1AEB647ECD35}"/>
              </a:ext>
            </a:extLst>
          </p:cNvPr>
          <p:cNvSpPr txBox="1"/>
          <p:nvPr/>
        </p:nvSpPr>
        <p:spPr>
          <a:xfrm>
            <a:off x="838200" y="115852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Deliverables: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ADCF7C-2008-4D46-ADDE-3297A306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4"/>
            <a:ext cx="10515600" cy="15857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 a backup voice communication system for the Serenity spacesuit simulator by taking table 1 into account.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Investigate Martian application.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A382C-1E88-A644-9E1B-EF1BDA0DD5B4}"/>
              </a:ext>
            </a:extLst>
          </p:cNvPr>
          <p:cNvSpPr txBox="1"/>
          <p:nvPr/>
        </p:nvSpPr>
        <p:spPr>
          <a:xfrm>
            <a:off x="838200" y="34290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Findings: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CC915F-9D8A-0F4A-9C24-4B843D97E97D}"/>
              </a:ext>
            </a:extLst>
          </p:cNvPr>
          <p:cNvSpPr txBox="1">
            <a:spLocks/>
          </p:cNvSpPr>
          <p:nvPr/>
        </p:nvSpPr>
        <p:spPr>
          <a:xfrm>
            <a:off x="838200" y="3798331"/>
            <a:ext cx="10515600" cy="292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Plane earth propagation equation can be used to design such a system.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Repeater infrastructure is necessary for sufficiently large fade margin.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Martian ionosphere can be used as a reflector for global communication during the day.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 dependence of the devices and components must not be neglected.</a:t>
            </a:r>
          </a:p>
        </p:txBody>
      </p:sp>
    </p:spTree>
    <p:extLst>
      <p:ext uri="{BB962C8B-B14F-4D97-AF65-F5344CB8AC3E}">
        <p14:creationId xmlns:p14="http://schemas.microsoft.com/office/powerpoint/2010/main" val="2830020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B5D26-2BC0-A044-A0AA-C6E7CB52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Conclusion – Self-suff. energy distribution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B6CD8D-D9E7-3F41-8A1C-8B9D812E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4"/>
            <a:ext cx="10515600" cy="19011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If a repeater is necessary, design a self-sufficient energy distribution system for it.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Carry out performance estimation based on the design.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Investigate Martian application.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84EBE-C266-E141-8EF2-240C5CB2A733}"/>
              </a:ext>
            </a:extLst>
          </p:cNvPr>
          <p:cNvSpPr txBox="1"/>
          <p:nvPr/>
        </p:nvSpPr>
        <p:spPr>
          <a:xfrm>
            <a:off x="838200" y="115852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Deliverables: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473222-BAF6-1A4C-9B9C-E32E04D5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45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9034C-3325-5D44-9A1F-4E56040C7B40}"/>
              </a:ext>
            </a:extLst>
          </p:cNvPr>
          <p:cNvSpPr txBox="1"/>
          <p:nvPr/>
        </p:nvSpPr>
        <p:spPr>
          <a:xfrm>
            <a:off x="838200" y="375256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Findings: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D89025-EED3-9B4B-A7B8-850CCB6B6D1D}"/>
              </a:ext>
            </a:extLst>
          </p:cNvPr>
          <p:cNvSpPr txBox="1">
            <a:spLocks/>
          </p:cNvSpPr>
          <p:nvPr/>
        </p:nvSpPr>
        <p:spPr>
          <a:xfrm>
            <a:off x="838200" y="4122431"/>
            <a:ext cx="10515600" cy="179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MATLAB simulation provides information of wether a the repeater infrastructure can be operated</a:t>
            </a:r>
          </a:p>
          <a:p>
            <a:pPr marL="0" indent="0">
              <a:buNone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at a certain mission location on Earth.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 dependence of the devices and components must not be neglected.</a:t>
            </a:r>
          </a:p>
        </p:txBody>
      </p:sp>
    </p:spTree>
    <p:extLst>
      <p:ext uri="{BB962C8B-B14F-4D97-AF65-F5344CB8AC3E}">
        <p14:creationId xmlns:p14="http://schemas.microsoft.com/office/powerpoint/2010/main" val="10645192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1F7801-279F-C943-9B2B-04AAD947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46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60AF26-1F70-4442-8979-0D8C5CC3E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Critical reflection – Voice communcation system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BD3493-A5A2-8C47-87E2-B5E4843FADAF}"/>
              </a:ext>
            </a:extLst>
          </p:cNvPr>
          <p:cNvSpPr txBox="1">
            <a:spLocks/>
          </p:cNvSpPr>
          <p:nvPr/>
        </p:nvSpPr>
        <p:spPr>
          <a:xfrm>
            <a:off x="838200" y="1134320"/>
            <a:ext cx="10515600" cy="4489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Investigation of noise sources necessary.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Taking into account the influence of the Earth atmosphere.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Multipath propagation simulation can be carried out for more precise planning.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Experiments with the assembled system need to be carried out to gather empirical data.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Further investigation of Martian application.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794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0FC783-B992-4F42-B5E0-70A0CF83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47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7540E9-AB15-7C4F-9B25-FC2084DB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Critical reflection – Self-suff. energy distr.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95EA1DC-5AB3-5740-9EC3-545F7E5F7246}"/>
              </a:ext>
            </a:extLst>
          </p:cNvPr>
          <p:cNvSpPr txBox="1">
            <a:spLocks/>
          </p:cNvSpPr>
          <p:nvPr/>
        </p:nvSpPr>
        <p:spPr>
          <a:xfrm>
            <a:off x="838200" y="1134320"/>
            <a:ext cx="10515600" cy="4489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Use Capderou method [</a:t>
            </a:r>
            <a:r>
              <a:rPr lang="en-AT" sz="18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instead of Gaussian fitting curve for      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Two diodes model for PV cells.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Taking into account the temperature dependence, the transient behavior and capacity fading of</a:t>
            </a:r>
          </a:p>
          <a:p>
            <a:pPr marL="0" indent="0">
              <a:buNone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        batteries.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Improving the MATLAB simulation.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Further investigation of Martian application.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E455F5-50E0-CB48-A06C-42D9CE4ABE5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637124" y="1212728"/>
            <a:ext cx="283464" cy="192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3FE1F6-4F99-FA4B-BA9A-515BBA2267E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10346" y="3076588"/>
            <a:ext cx="841486" cy="1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595A8A9-4A8B-5540-B8E7-87EF1380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Summary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B6A1EC-C4D1-4940-A495-94DF5239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3281"/>
            <a:ext cx="10515600" cy="4579657"/>
          </a:xfrm>
        </p:spPr>
        <p:txBody>
          <a:bodyPr>
            <a:no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About the thesis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Aim &amp; deliverables</a:t>
            </a:r>
          </a:p>
          <a:p>
            <a:pPr marL="457200" lvl="1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for a spacesuit simulator 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&amp; Methodolgy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&amp; martian application</a:t>
            </a:r>
          </a:p>
          <a:p>
            <a:pPr lvl="1"/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Self-sufficient energy distribution system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 &amp; Methodolgy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&amp; martian application</a:t>
            </a:r>
          </a:p>
          <a:p>
            <a:pPr marL="457200" lvl="1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Conslusion &amp; critical reflection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</a:t>
            </a:r>
          </a:p>
          <a:p>
            <a:pPr lvl="1"/>
            <a:r>
              <a:rPr lang="en-AT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Self-sufficient energy distribution system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3603B22-C3AC-514A-B7CB-904DA537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48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322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52A50D0-39B9-734B-8963-15642ADB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References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87E3A-F286-9342-BE80-AF098B9EC0FF}"/>
              </a:ext>
            </a:extLst>
          </p:cNvPr>
          <p:cNvSpPr txBox="1"/>
          <p:nvPr/>
        </p:nvSpPr>
        <p:spPr>
          <a:xfrm>
            <a:off x="838200" y="1133356"/>
            <a:ext cx="105156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National Aeronautics and Space Administration,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Rock spire in ’spirit of st. louis crater’ on mars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Aug. 2017. [Online].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Available: 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https://www.nasa.gov/jpl/mer/pia19393/rock-spire-in-spirit-of-</a:t>
            </a:r>
            <a:r>
              <a:rPr lang="en-GB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-louis-crater-on-mars</a:t>
            </a:r>
            <a:r>
              <a:rPr lang="en-GB" sz="12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(visited on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04/13/2021).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I. A. Glover and P. M. Grant,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Digital Communications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3rd ed. Essex, England: Prentice Education Limited, 2010.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J. D. Parsons,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The mobile Radio Propagation Channel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2nd ed. Sussex, Eng- land: John wiley &amp; Sons, Ltd, 2000.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A. M. J. Goiser,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Telekommunikation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V 1.1b. Vienna, Austria: Institute of Telecommunications, 2019.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National Aeronautics and Space Administration,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3 anthropometry and biomechanics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Aug. 2020. [Online]. Available:</a:t>
            </a:r>
          </a:p>
          <a:p>
            <a:r>
              <a:rPr lang="en-GB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https://msis.jsc.nasa.gov/sections/section03.htm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(visited on 04/13/2021).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6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J. Appelbaum, I. Sherman, and G. Landis, “Solar radiation on mars: Stationary photovoltaic array,”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NASA Technical</a:t>
            </a:r>
          </a:p>
          <a:p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     Memorandum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no. 106321, pp. 1–19, 1993.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7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Solargis,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Weather data and software for solar power investments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2021. [Online]. Available: 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https://solargis.com/</a:t>
            </a:r>
            <a:endParaRPr lang="en-GB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(visited on 04/13/2021).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K. Mertens,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Photovoltaik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3rd ed. Munich: Carl Hanser Verlag, 2015.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9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A. Wagner,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Photovoltaik Engineering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5th ed. Berlin: Springer-Verlag GmbH Deutschland, 2018.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10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L. Zepner, P. Karrash, F. Wiemann,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et al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An interactive climate analysis web platform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2020. [Online]. Available:</a:t>
            </a:r>
          </a:p>
          <a:p>
            <a:r>
              <a:rPr lang="en-GB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https://climatecharts.net/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(visited on 04/13/2021).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11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H. Hinz, “Comparison of lithium-ion battery models for simulating storage systems in distributed power generation,”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Inventions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vol. 4, pp. 1–22, 2019.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12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G. Saldaña, J. I. S. Martín, I. Zamora, et al., “Analysis of the current electric battery models for electric vehicle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simulation,”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Energies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vol. 12, pp. 1–27, 2019.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13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J. Appelbaum and D. J. Flood, “Solar radiation on mars,”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NASA Technical Memorandum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no. 102299, pp. 1–31, 1989.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M. H. Babikir, D. Njomo, M. Barka,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et al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., “Modeling the incident solar radiation of the city of n’djamena (chad) by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the capderou method,”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International Journal of Photoenergy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vol. 2020, pp. 1–10, 2020. </a:t>
            </a:r>
          </a:p>
          <a:p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4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D5FA-9D74-F545-8D7C-47FA0455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00EACB-95CC-4F4C-8C4B-F66DE43D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1586A-34D6-7448-9ABB-3EDFF098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1" y="1416423"/>
            <a:ext cx="10204238" cy="4025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40BF2C-CDD7-7A4A-B997-383DB33BC5BE}"/>
              </a:ext>
            </a:extLst>
          </p:cNvPr>
          <p:cNvSpPr txBox="1"/>
          <p:nvPr/>
        </p:nvSpPr>
        <p:spPr>
          <a:xfrm>
            <a:off x="1119317" y="5437298"/>
            <a:ext cx="995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Analog astronauts with the OeWF spacesuit simulator Aouda in the Dhofar Desert in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Oman. (Image credit: OeWF/Florian Voggeneder)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78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E39C-AE77-7048-A72C-DE16236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6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D0296-610F-AB45-9408-6578A785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007405-EA28-8A41-891B-9294F06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6" y="1111430"/>
            <a:ext cx="3279651" cy="4635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4F970-F3BA-684C-87B7-6A0304CE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59" y="1111430"/>
            <a:ext cx="3279651" cy="46351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EF5FA-6D4A-E84B-ACC2-E94058B782DA}"/>
              </a:ext>
            </a:extLst>
          </p:cNvPr>
          <p:cNvCxnSpPr>
            <a:cxnSpLocks/>
          </p:cNvCxnSpPr>
          <p:nvPr/>
        </p:nvCxnSpPr>
        <p:spPr>
          <a:xfrm flipH="1">
            <a:off x="5866595" y="1364691"/>
            <a:ext cx="286552" cy="3484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890DEF-E78F-574E-9866-D318F1FFB6A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53147" y="1364691"/>
            <a:ext cx="201391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D97CE5-8039-DA49-BDBF-716C3DDF0F9A}"/>
              </a:ext>
            </a:extLst>
          </p:cNvPr>
          <p:cNvSpPr txBox="1"/>
          <p:nvPr/>
        </p:nvSpPr>
        <p:spPr>
          <a:xfrm>
            <a:off x="8167062" y="1180025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Hard upper torso (HUT)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318EF8-6DB3-6A4E-A4DC-7AE252DA5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172" y="2562382"/>
            <a:ext cx="2988835" cy="31841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ABE4A2-03AA-B040-9AD6-7806BCF014C5}"/>
              </a:ext>
            </a:extLst>
          </p:cNvPr>
          <p:cNvSpPr txBox="1"/>
          <p:nvPr/>
        </p:nvSpPr>
        <p:spPr>
          <a:xfrm>
            <a:off x="8155172" y="159506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Antenna pass through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DA640B-9957-7A4D-ACA6-DF7A8BB48110}"/>
              </a:ext>
            </a:extLst>
          </p:cNvPr>
          <p:cNvCxnSpPr>
            <a:cxnSpLocks/>
          </p:cNvCxnSpPr>
          <p:nvPr/>
        </p:nvCxnSpPr>
        <p:spPr>
          <a:xfrm>
            <a:off x="9259747" y="2010099"/>
            <a:ext cx="1" cy="9673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810019-2631-E54A-894A-6AF426F4805D}"/>
              </a:ext>
            </a:extLst>
          </p:cNvPr>
          <p:cNvCxnSpPr>
            <a:cxnSpLocks/>
          </p:cNvCxnSpPr>
          <p:nvPr/>
        </p:nvCxnSpPr>
        <p:spPr>
          <a:xfrm flipH="1">
            <a:off x="10322164" y="2193050"/>
            <a:ext cx="685360" cy="8426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C22347-3F6D-9445-8CBE-2B5417F8DE53}"/>
              </a:ext>
            </a:extLst>
          </p:cNvPr>
          <p:cNvCxnSpPr>
            <a:cxnSpLocks/>
          </p:cNvCxnSpPr>
          <p:nvPr/>
        </p:nvCxnSpPr>
        <p:spPr>
          <a:xfrm flipV="1">
            <a:off x="11007524" y="1375145"/>
            <a:ext cx="0" cy="8179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2188878-0071-C84D-890D-54D4659DFBA9}"/>
              </a:ext>
            </a:extLst>
          </p:cNvPr>
          <p:cNvCxnSpPr>
            <a:cxnSpLocks/>
          </p:cNvCxnSpPr>
          <p:nvPr/>
        </p:nvCxnSpPr>
        <p:spPr>
          <a:xfrm>
            <a:off x="10822331" y="1384402"/>
            <a:ext cx="1851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F074714-46FE-5B4A-9A51-733469CF1CF2}"/>
              </a:ext>
            </a:extLst>
          </p:cNvPr>
          <p:cNvSpPr txBox="1"/>
          <p:nvPr/>
        </p:nvSpPr>
        <p:spPr>
          <a:xfrm>
            <a:off x="1161797" y="5746566"/>
            <a:ext cx="9868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3: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(Left and center) Serenity spacesuit simulator design study. (Right) CAD drawing of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HUT. (Image credit: OeWF/Bernhard Kaliauer Design Studio and OeWF/Matthias Mair)</a:t>
            </a:r>
          </a:p>
          <a:p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8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0BFD6-4359-F344-AF75-CCEB7491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7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B5E090-56C9-EF46-8E22-60920B43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Aim &amp; deliverables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A8D7E8-0E2A-184F-9E8A-014EA2A16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457965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 a backup voice communication system for the Serenity spacesuit simulator by taking table 1 into account.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If a repeater is necessary, design a self-sufficient energy distribution system for it.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Carry out performance estimation based on the design.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Investigate Martian application.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37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6BBDD8-2860-F04F-B27F-5C01C5FB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DF46E88-1050-CC45-A21F-077CECC8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comm. system – System design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1985A1-CBCA-7548-9223-A9C541E0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325" y="1154411"/>
            <a:ext cx="9611349" cy="45491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8F2CD-64D9-F34B-9790-F07FF8C7CBF4}"/>
              </a:ext>
            </a:extLst>
          </p:cNvPr>
          <p:cNvSpPr txBox="1"/>
          <p:nvPr/>
        </p:nvSpPr>
        <p:spPr>
          <a:xfrm>
            <a:off x="1258777" y="5703589"/>
            <a:ext cx="96744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4: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System design of the backup voice communication system for the Serenity spacesuit</a:t>
            </a:r>
          </a:p>
          <a:p>
            <a:r>
              <a:rPr lang="en-AT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simulator.</a:t>
            </a:r>
          </a:p>
        </p:txBody>
      </p:sp>
    </p:spTree>
    <p:extLst>
      <p:ext uri="{BB962C8B-B14F-4D97-AF65-F5344CB8AC3E}">
        <p14:creationId xmlns:p14="http://schemas.microsoft.com/office/powerpoint/2010/main" val="381548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D86F-0D09-4141-BB72-C7F73B8D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9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17FD6F-C144-AC4B-93E1-45E163E6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comm. system – System design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5FB336-0A67-4B4B-89A9-50AAF8ED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5124169"/>
          </a:xfrm>
        </p:spPr>
        <p:txBody>
          <a:bodyPr>
            <a:norm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Mesh topology with digital voting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frequency                             (</a:t>
            </a:r>
            <a:r>
              <a:rPr lang="en-AT" sz="18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very high frequency</a:t>
            </a: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(VHF) band)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Reusing Motorola Mototrbo infrastructure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Vertical polarization of the involved antennas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Self-sufficient energy disribution system for repeater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Taking into account insertion and mismatch losses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32DB4-3E7F-BD43-A2DF-E047D78E4C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32566" y="2048719"/>
            <a:ext cx="1932449" cy="22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67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"/>
  <p:tag name="ORIGINALWIDTH" val="991"/>
  <p:tag name="LATEXADDIN" val="\documentclass{article}&#10;\usepackage{amsmath}&#10;\pagestyle{empty}&#10;\begin{document}&#10;&#10;&#10;$f_\sim = 158,950\mathrm{MHz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264"/>
  <p:tag name="LATEXADDIN" val="\documentclass{article}&#10;\usepackage{amsmath}&#10;\pagestyle{empty}&#10;\begin{document}&#10;&#10;&#10;$L_\mathrm{I,dB}$&#10;&#10;\end{document}"/>
  <p:tag name="IGUANATEXSIZE" val="18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652"/>
  <p:tag name="LATEXADDIN" val="\documentclass{article}&#10;\usepackage{amsmath}&#10;\pagestyle{empty}&#10;\begin{document}&#10;&#10;&#10;$I_\mathrm{B} \rightarrow I_\mathrm{D}, \, I_\mathrm{C}$&#10;&#10;\end{document}"/>
  <p:tag name="IGUANATEXSIZE" val="20"/>
  <p:tag name="IGUANATEXCURSOR" val="12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59"/>
  <p:tag name="LATEXADDIN" val="\documentclass{article}&#10;\usepackage{amsmath}&#10;\pagestyle{empty}&#10;\begin{document}&#10;&#10;&#10;$E_\mathrm{G}$&#10;&#10;\end{document}"/>
  <p:tag name="IGUANATEXSIZE" val="20"/>
  <p:tag name="IGUANATEXCURSOR" val="8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579"/>
  <p:tag name="LATEXADDIN" val="\documentclass{article}&#10;\usepackage{amsmath}&#10;\pagestyle{empty}&#10;\begin{document}&#10;&#10;&#10;$\vartheta_\mathrm{C} = 25^\circ \mathrm{C}$&#10;&#10;\end{document}"/>
  <p:tag name="IGUANATEXSIZE" val="20"/>
  <p:tag name="IGUANATEXCURSOR" val="12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135"/>
  <p:tag name="LATEXADDIN" val="\documentclass{article}&#10;\usepackage{amsmath}&#10;\pagestyle{empty}&#10;\begin{document}&#10;&#10;&#10;$\vartheta_\mathrm{C}$&#10;&#10;\end{document}"/>
  <p:tag name="IGUANATEXSIZE" val="20"/>
  <p:tag name="IGUANATEXCURSOR" val="10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"/>
  <p:tag name="ORIGINALWIDTH" val="939"/>
  <p:tag name="LATEXADDIN" val="\documentclass{article}&#10;\usepackage{amsmath}&#10;\pagestyle{empty}&#10;\begin{document}&#10;&#10;&#10;$E_\mathrm{G} = 1000\mathrm{Wm}^{-2}$&#10;&#10;\end{document}"/>
  <p:tag name="IGUANATEXSIZE" val="20"/>
  <p:tag name="IGUANATEXCURSOR" val="117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59"/>
  <p:tag name="LATEXADDIN" val="\documentclass{article}&#10;\usepackage{amsmath}&#10;\pagestyle{empty}&#10;\begin{document}&#10;&#10;&#10;$E_\mathrm{G}$&#10;&#10;\end{document}"/>
  <p:tag name="IGUANATEXSIZE" val="20"/>
  <p:tag name="IGUANATEXCURSOR" val="8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579"/>
  <p:tag name="LATEXADDIN" val="\documentclass{article}&#10;\usepackage{amsmath}&#10;\pagestyle{empty}&#10;\begin{document}&#10;&#10;&#10;$\vartheta_\mathrm{C} = 25^\circ \mathrm{C}$&#10;&#10;\end{document}"/>
  <p:tag name="IGUANATEXSIZE" val="20"/>
  <p:tag name="IGUANATEXCURSOR" val="12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135"/>
  <p:tag name="LATEXADDIN" val="\documentclass{article}&#10;\usepackage{amsmath}&#10;\pagestyle{empty}&#10;\begin{document}&#10;&#10;&#10;$\vartheta_\mathrm{C}$&#10;&#10;\end{document}"/>
  <p:tag name="IGUANATEXSIZE" val="20"/>
  <p:tag name="IGUANATEXCURSOR" val="10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"/>
  <p:tag name="ORIGINALWIDTH" val="939"/>
  <p:tag name="LATEXADDIN" val="\documentclass{article}&#10;\usepackage{amsmath}&#10;\pagestyle{empty}&#10;\begin{document}&#10;&#10;&#10;$E_\mathrm{G} = 1000\mathrm{Wm}^{-2}$&#10;&#10;\end{document}"/>
  <p:tag name="IGUANATEXSIZE" val="20"/>
  <p:tag name="IGUANATEXCURSOR" val="117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523"/>
  <p:tag name="LATEXADDIN" val="\documentclass{article}&#10;\usepackage{amsmath}&#10;\pagestyle{empty}&#10;\begin{document}&#10;&#10;&#10;$\boldsymbol{\mathrm{LiFePO_4}}$&#10;&#10;\end{document}"/>
  <p:tag name="IGUANATEXSIZE" val="36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523"/>
  <p:tag name="LATEXADDIN" val="\documentclass{article}&#10;\usepackage{amsmath}&#10;\pagestyle{empty}&#10;\begin{document}&#10;&#10;&#10;$\boldsymbol{\mathrm{LiFePO_4}}$&#10;&#10;\end{document}"/>
  <p:tag name="IGUANATEXSIZE" val="20"/>
  <p:tag name="IGUANATEXCURSOR" val="111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"/>
  <p:tag name="ORIGINALWIDTH" val="873"/>
  <p:tag name="LATEXADDIN" val="\documentclass{article}&#10;\usepackage{amsmath}&#10;\pagestyle{empty}&#10;\begin{document}&#10;&#10;&#10;$\boldsymbol{(a_\mathrm{T}/a_\mathrm{R}/a_\mathrm{Stby})}$&#10;&#10;\end{document}"/>
  <p:tag name="IGUANATEXSIZE" val="20"/>
  <p:tag name="IGUANATEXCURSOR" val="13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3"/>
  <p:tag name="LATEXADDIN" val="\documentclass{article}&#10;\usepackage{amsmath}&#10;\pagestyle{empty}&#10;\begin{document}&#10;&#10;&#10;$^{-2}$&#10;&#10;\end{document}"/>
  <p:tag name="IGUANATEXSIZE" val="20"/>
  <p:tag name="IGUANATEXCURSOR" val="8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3"/>
  <p:tag name="LATEXADDIN" val="\documentclass{article}&#10;\usepackage{amsmath}&#10;\pagestyle{empty}&#10;\begin{document}&#10;&#10;&#10;$^{-2}$&#10;&#10;\end{document}"/>
  <p:tag name="IGUANATEXSIZE" val="20"/>
  <p:tag name="IGUANATEXCURSOR" val="8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"/>
  <p:tag name="ORIGINALWIDTH" val="873"/>
  <p:tag name="LATEXADDIN" val="\documentclass{article}&#10;\usepackage{amsmath}&#10;\pagestyle{empty}&#10;\begin{document}&#10;&#10;&#10;$\boldsymbol{(a_\mathrm{T}/a_\mathrm{R}/a_\mathrm{Stby})}$&#10;&#10;\end{document}"/>
  <p:tag name="IGUANATEXSIZE" val="20"/>
  <p:tag name="IGUANATEXCURSOR" val="13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3"/>
  <p:tag name="LATEXADDIN" val="\documentclass{article}&#10;\usepackage{amsmath}&#10;\pagestyle{empty}&#10;\begin{document}&#10;&#10;&#10;$^{-2}$&#10;&#10;\end{document}"/>
  <p:tag name="IGUANATEXSIZE" val="20"/>
  <p:tag name="IGUANATEXCURSOR" val="8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"/>
  <p:tag name="ORIGINALWIDTH" val="113"/>
  <p:tag name="LATEXADDIN" val="\documentclass{article}&#10;\usepackage{amsmath}&#10;\pagestyle{empty}&#10;\begin{document}&#10;&#10;&#10;$^{-2}$&#10;&#10;\end{document}"/>
  <p:tag name="IGUANATEXSIZE" val="20"/>
  <p:tag name="IGUANATEXCURSOR" val="8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"/>
  <p:tag name="ORIGINALWIDTH" val="1154"/>
  <p:tag name="LATEXADDIN" val="\documentclass{article}&#10;\usepackage{amsmath}&#10;\pagestyle{empty}&#10;\begin{document}&#10;&#10;&#10;$E_\mathrm{S,M} = 588,66\mathrm{Wm}^{-2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"/>
  <p:tag name="ORIGINALWIDTH" val="1194"/>
  <p:tag name="LATEXADDIN" val="\documentclass{article}&#10;\usepackage{amsmath}&#10;\pagestyle{empty}&#10;\begin{document}&#10;&#10;&#10;$E_\mathrm{S,E} = 1367,21\mathrm{Wm}^{-2}$&#10;&#10;\end{document}"/>
  <p:tag name="IGUANATEXSIZE" val="18"/>
  <p:tag name="IGUANATEXCURSOR" val="11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"/>
  <p:tag name="ORIGINALWIDTH" val="198"/>
  <p:tag name="LATEXADDIN" val="\documentclass{article}&#10;\usepackage{amsmath}&#10;\pagestyle{empty}&#10;\begin{document}&#10;&#10;&#10;$G_\mathrm{dh}$&#10;&#10;\end{document}"/>
  <p:tag name="IGUANATEXSIZE" val="20"/>
  <p:tag name="IGUANATEXCURSOR" val="9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144"/>
  <p:tag name="LATEXADDIN" val="\documentclass{article}&#10;\usepackage{amsmath}&#10;\pagestyle{empty}&#10;\begin{document}&#10;&#10;&#10;$G_\mathrm{h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"/>
  <p:tag name="ORIGINALWIDTH" val="198"/>
  <p:tag name="LATEXADDIN" val="\documentclass{article}&#10;\usepackage{amsmath}&#10;\pagestyle{empty}&#10;\begin{document}&#10;&#10;&#10;$G_\mathrm{bh}$&#10;&#10;\end{document}"/>
  <p:tag name="IGUANATEXSIZE" val="20"/>
  <p:tag name="IGUANATEXCURSOR" val="9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"/>
  <p:tag name="ORIGINALWIDTH" val="192"/>
  <p:tag name="LATEXADDIN" val="\documentclass{article}&#10;\usepackage{amsmath}&#10;\pagestyle{empty}&#10;\begin{document}&#10;&#10;&#10;$G_\mathrm{ob}$&#10;&#10;\end{document}"/>
  <p:tag name="IGUANATEXSIZE" val="20"/>
  <p:tag name="IGUANATEXCURSOR" val="9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0"/>
  <p:tag name="ORIGINALWIDTH" val="2166"/>
  <p:tag name="LATEXADDIN" val="\documentclass{article}&#10;\usepackage{amsmath}&#10;\pagestyle{empty}&#10;\begin{document}&#10;&#10;&#10;$A_\mathrm{PV,M} = A_\mathrm{PV,M} \dfrac{E_\mathrm{G,E}}{E_\mathrm{G,M}}, \text{ for } \vartheta_\mathrm{C,E} = \vartheta_\mathrm{C,M}$&#10;&#10;\end{document}"/>
  <p:tag name="IGUANATEXSIZE" val="18"/>
  <p:tag name="IGUANATEXCURSOR" val="21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463"/>
  <p:tag name="LATEXADDIN" val="\documentclass{article}&#10;\usepackage{amsmath}&#10;\pagestyle{empty}&#10;\begin{document}&#10;&#10;&#10;$\mathrm{LiFePO_4}$&#10;&#10;\end{document}"/>
  <p:tag name="IGUANATEXSIZE" val="20"/>
  <p:tag name="IGUANATEXCURSOR" val="9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55"/>
  <p:tag name="LATEXADDIN" val="\documentclass{article}&#10;\usepackage{amsmath}&#10;\pagestyle{empty}&#10;\begin{document}&#10;&#10;&#10;$\Phi_\mathrm{G}$&#10;&#10;\end{document}"/>
  <p:tag name="IGUANATEXSIZE" val="18"/>
  <p:tag name="IGUANATEXCURSOR" val="87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463"/>
  <p:tag name="LATEXADDIN" val="\documentclass{article}&#10;\usepackage{amsmath}&#10;\pagestyle{empty}&#10;\begin{document}&#10;&#10;&#10;$\mathrm{LiFePO_4}$&#10;&#10;\end{document}"/>
  <p:tag name="IGUANATEXSIZE" val="20"/>
  <p:tag name="IGUANATEXCURSOR" val="9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9"/>
  <p:tag name="ORIGINALWIDTH" val="64"/>
  <p:tag name="LATEXADDIN" val="\documentclass{article}&#10;\usepackage{amsmath}&#10;\pagestyle{empty}&#10;\begin{document}&#10;&#10;&#10;$\underline{\rho}$&#10;&#10;\end{document}"/>
  <p:tag name="IGUANATEXSIZE" val="20"/>
  <p:tag name="IGUANATEXCURSOR" val="98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76"/>
  <p:tag name="LATEXADDIN" val="\documentclass{article}&#10;\usepackage{amsmath}&#10;\pagestyle{empty}&#10;\begin{document}&#10;&#10;&#10;$\psi$&#10;&#10;\end{document}"/>
  <p:tag name="IGUANATEXSIZE" val="20"/>
  <p:tag name="IGUANATEXCURSOR" val="87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"/>
  <p:tag name="ORIGINALWIDTH" val="76"/>
  <p:tag name="LATEXADDIN" val="\documentclass{article}&#10;\usepackage{amsmath}&#10;\pagestyle{empty}&#10;\begin{document}&#10;&#10;&#10;$\psi$&#10;&#10;\end{document}"/>
  <p:tag name="IGUANATEXSIZE" val="20"/>
  <p:tag name="IGUANATEXCURSOR" val="87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603"/>
  <p:tag name="LATEXADDIN" val="\documentclass{article}&#10;\usepackage{amsmath}&#10;\pagestyle{empty}&#10;\begin{document}&#10;&#10;&#10;$\boldsymbol{\mathrm{EIRP_{dBW}}}$&#10;&#10;\end{document}"/>
  <p:tag name="IGUANATEXSIZE" val="18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558"/>
  <p:tag name="LATEXADDIN" val="\documentclass{article}&#10;\usepackage{amsmath}&#10;\pagestyle{empty}&#10;\begin{document}&#10;&#10;&#10;$\boldsymbol{P_\mathrm{min,dBW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"/>
  <p:tag name="ORIGINALWIDTH" val="464"/>
  <p:tag name="LATEXADDIN" val="\documentclass{article}&#10;\usepackage{amsmath}&#10;\pagestyle{empty}&#10;\begin{document}&#10;&#10;$\boldsymbol{G_\mathrm{ant,dBi}}$&#10;&#10;&#10;\end{document}"/>
  <p:tag name="IGUANATEXSIZE" val="20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01"/>
  <p:tag name="LATEXADDIN" val="\documentclass{article}&#10;\usepackage{amsmath}&#10;\pagestyle{empty}&#10;\begin{document}&#10;&#10;&#10;$\boldsymbol{L_\mathrm{tot,dB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28"/>
  <p:tag name="LATEXADDIN" val="\documentclass{article}&#10;\usepackage{amsmath}&#10;\pagestyle{empty}&#10;\begin{document}&#10;&#10;&#10;$\boldsymbol{h_\mathrm{ant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507"/>
  <p:tag name="LATEXADDIN" val="\documentclass{article}&#10;\usepackage{amsmath}&#10;\pagestyle{empty}&#10;\begin{document}&#10;&#10;&#10;$\boldsymbol{\mathrm{PEPL_{dB}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55"/>
  <p:tag name="LATEXADDIN" val="\documentclass{article}&#10;\usepackage{amsmath}&#10;\pagestyle{empty}&#10;\begin{document}&#10;&#10;&#10;$\boldsymbol{P_\mathrm{R,dBW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1059"/>
  <p:tag name="LATEXADDIN" val="\documentclass{article}&#10;\usepackage{amsmath}&#10;\pagestyle{empty}&#10;\begin{document}&#10;&#10;&#10;$P_\mathrm{R,dBW} - P_\mathrm{min,dBW}$&#10;&#10;\end{document}"/>
  <p:tag name="IGUANATEXSIZE" val="20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573"/>
  <p:tag name="LATEXADDIN" val="\documentclass{article}&#10;\usepackage{amsmath}&#10;\pagestyle{empty}&#10;\begin{document}&#10;&#10;&#10;$d = 7,5\mathrm{km}$&#10;&#10;\end{document}"/>
  <p:tag name="IGUANATEXSIZE" val="18"/>
  <p:tag name="IGUANATEXCURSOR" val="10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987"/>
  <p:tag name="LATEXADDIN" val="\documentclass{article}&#10;\usepackage{amsmath}&#10;\pagestyle{empty}&#10;\begin{document}&#10;&#10;&#10;$\underline{\rho} = \exp \left(j \pi \right) = -1$&#10;&#10;\end{document}"/>
  <p:tag name="IGUANATEXSIZE" val="20"/>
  <p:tag name="IGUANATEXCURSOR" val="11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507"/>
  <p:tag name="LATEXADDIN" val="\documentclass{article}&#10;\usepackage{amsmath}&#10;\pagestyle{empty}&#10;\begin{document}&#10;&#10;&#10;$\boldsymbol{\mathrm{PEPL_{dB}}}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"/>
  <p:tag name="ORIGINALWIDTH" val="455"/>
  <p:tag name="LATEXADDIN" val="\documentclass{article}&#10;\usepackage{amsmath}&#10;\pagestyle{empty}&#10;\begin{document}&#10;&#10;&#10;$\boldsymbol{P_\mathrm{R,dBW}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1059"/>
  <p:tag name="LATEXADDIN" val="\documentclass{article}&#10;\usepackage{amsmath}&#10;\pagestyle{empty}&#10;\begin{document}&#10;&#10;&#10;$P_\mathrm{R,dBW} - P_\mathrm{min,dBW}$&#10;&#10;\end{document}"/>
  <p:tag name="IGUANATEXSIZE" val="20"/>
  <p:tag name="IGUANATEXCURSOR" val="11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573"/>
  <p:tag name="LATEXADDIN" val="\documentclass{article}&#10;\usepackage{amsmath}&#10;\pagestyle{empty}&#10;\begin{document}&#10;&#10;&#10;$d = 7,5\mathrm{km}$&#10;&#10;\end{document}"/>
  <p:tag name="IGUANATEXSIZE" val="18"/>
  <p:tag name="IGUANATEXCURSOR" val="10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1245"/>
  <p:tag name="LATEXADDIN" val="\documentclass{article}&#10;\usepackage{amsmath}&#10;\pagestyle{empty}&#10;\begin{document}&#10;&#10;$r_\mathrm{SER,SFTY} = 2834,09\mathrm{m}$&#10;&#10;\end{document}"/>
  <p:tag name="IGUANATEXSIZE" val="20"/>
  <p:tag name="IGUANATEXCURSOR" val="111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918"/>
  <p:tag name="LATEXADDIN" val="\documentclass{article}&#10;\usepackage{amsmath}&#10;\pagestyle{empty}&#10;\begin{document}&#10;&#10;$r_\mathrm{BSt} = 4712,20\mathrm{m}$&#10;&#10;\end{document}"/>
  <p:tag name="IGUANATEXSIZE" val="20"/>
  <p:tag name="IGUANATEXCURSOR" val="13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"/>
  <p:tag name="ORIGINALWIDTH" val="1144"/>
  <p:tag name="LATEXADDIN" val="\documentclass{article}&#10;\usepackage{amsmath}&#10;\pagestyle{empty}&#10;\begin{document}&#10;&#10;&#10;$\varrho_\mathrm{gas,M} \approx 0,020\mathrm{kgm}^{-3}$&#10;&#10;\end{document}"/>
  <p:tag name="IGUANATEXSIZE" val="18"/>
  <p:tag name="IGUANATEXCURSOR" val="13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"/>
  <p:tag name="ORIGINALWIDTH" val="1122"/>
  <p:tag name="LATEXADDIN" val="\documentclass{article}&#10;\usepackage{amsmath}&#10;\pagestyle{empty}&#10;\begin{document}&#10;&#10;&#10;$\varrho_\mathrm{gas,E} \approx 1,217\mathrm{kgm}^{-3}$&#10;&#10;\end{document}"/>
  <p:tag name="IGUANATEXSIZE" val="18"/>
  <p:tag name="IGUANATEXCURSOR" val="15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4"/>
  <p:tag name="ORIGINALWIDTH" val="2741"/>
  <p:tag name="LATEXADDIN" val="\documentclass{article}&#10;\usepackage{amsmath}&#10;\pagestyle{empty}&#10;\begin{document}&#10;&#10;&#10;\begin{equation*}&#10;&#9;\centering&#10;&#9;&#9;\begin{split}&#10;&#9;&#9;E_{\mathrm{G}} = E_{\mathrm{DNI}} \, \cos \theta + \left(E_{\mathrm{GHI}} - E_{\mathrm{DNI}} \, \sin \gamma_{\mathrm{S}}\right) \dfrac{1 + \cos \beta }{2} \\ &#10;&#9;&#9;+ E_{\mathrm{GHI}} \, \dfrac{1 - \cos \beta }{2} \cdot \mathrm{ALB}&#10;&#9;&#9;\end{split}&#10;&#9;\end{equation*}&#10;&#10;\end{document}"/>
  <p:tag name="IGUANATEXSIZE" val="20"/>
  <p:tag name="IGUANATEXCURSOR" val="358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"/>
  <p:tag name="ORIGINALWIDTH" val="268"/>
  <p:tag name="LATEXADDIN" val="\documentclass{article}&#10;\usepackage{amsmath}&#10;\pagestyle{empty}&#10;\begin{document}&#10;&#10;&#10;$E_\mathrm{DNI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601"/>
  <p:tag name="LATEXADDIN" val="\documentclass{article}&#10;\usepackage{amsmath}&#10;\pagestyle{empty}&#10;\begin{document}&#10;&#10;$d \gg h_\mathrm{T}, h_\mathrm{R}$&#10;&#10;&#10;\end{document}"/>
  <p:tag name="IGUANATEXSIZE" val="18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70"/>
  <p:tag name="LATEXADDIN" val="\documentclass{article}&#10;\usepackage{amsmath}&#10;\pagestyle{empty}&#10;\begin{document}&#10;&#10;&#10;$E_\mathrm{GHI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52"/>
  <p:tag name="LATEXADDIN" val="\documentclass{article}&#10;\usepackage{amsmath}&#10;\pagestyle{empty}&#10;\begin{document}&#10;&#10;&#10;$\theta$&#10;&#10;\end{document}"/>
  <p:tag name="IGUANATEXSIZE" val="20"/>
  <p:tag name="IGUANATEXCURSOR" val="8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248"/>
  <p:tag name="LATEXADDIN" val="\documentclass{article}&#10;\usepackage{amsmath}&#10;\pagestyle{empty}&#10;\begin{document}&#10;&#10;&#10;$\mathrm{ALB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"/>
  <p:tag name="ORIGINALWIDTH" val="112"/>
  <p:tag name="LATEXADDIN" val="\documentclass{article}&#10;\usepackage{amsmath}&#10;\pagestyle{empty}&#10;\begin{document}&#10;&#10;&#10;$\gamma_\mathrm{S}$&#10;&#10;\end{document}"/>
  <p:tag name="IGUANATEXSIZE" val="20"/>
  <p:tag name="IGUANATEXCURSOR" val="9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270"/>
  <p:tag name="LATEXADDIN" val="\documentclass{article}&#10;\usepackage{amsmath}&#10;\pagestyle{empty}&#10;\begin{document}&#10;&#10;$E_\mathrm{GHI}$&#10;&#10;&#10;\end{document}"/>
  <p:tag name="IGUANATEXSIZE" val="18"/>
  <p:tag name="IGUANATEXCURSOR" val="9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"/>
  <p:tag name="ORIGINALWIDTH" val="1741"/>
  <p:tag name="LATEXADDIN" val="\documentclass{article}&#10;\usepackage{amsmath}&#10;\pagestyle{empty}&#10;\begin{document}&#10;&#10;$E_\mathrm{GHI} = \dfrac{3250\mathrm{W}}{24\mathrm{m}^2} = 135,42 \mathrm{Wm}^{-2} $&#10;&#10;&#10;\end{document}"/>
  <p:tag name="IGUANATEXSIZE" val="18"/>
  <p:tag name="IGUANATEXCURSOR" val="16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"/>
  <p:tag name="ORIGINALWIDTH" val="268"/>
  <p:tag name="LATEXADDIN" val="\documentclass{article}&#10;\usepackage{amsmath}&#10;\pagestyle{empty}&#10;\begin{document}&#10;&#10;$E_\mathrm{DNI}$&#10;&#10;&#10;\end{document}"/>
  <p:tag name="IGUANATEXSIZE" val="18"/>
  <p:tag name="IGUANATEXCURSOR" val="9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"/>
  <p:tag name="ORIGINALWIDTH" val="1739"/>
  <p:tag name="LATEXADDIN" val="\documentclass{article}&#10;\usepackage{amsmath}&#10;\pagestyle{empty}&#10;\begin{document}&#10;&#10;$E_\mathrm{DNI} = \dfrac{2900\mathrm{W}}{24\mathrm{m}^2} = 120,83 \mathrm{Wm}^{-2} $&#10;&#10;&#10;\end{document}"/>
  <p:tag name="IGUANATEXSIZE" val="18"/>
  <p:tag name="IGUANATEXCURSOR" val="14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"/>
  <p:tag name="ORIGINALWIDTH" val="759"/>
  <p:tag name="LATEXADDIN" val="\documentclass{article}&#10;\usepackage{amsmath}&#10;\pagestyle{empty}&#10;\begin{document}&#10;&#10;&#10;$\Phi_\mathrm{G} = A_\mathrm{PV} \, E_\mathrm{G}$&#10;&#10;\end{document}"/>
  <p:tag name="IGUANATEXSIZE" val="20"/>
  <p:tag name="IGUANATEXCURSOR" val="131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588"/>
  <p:tag name="LATEXADDIN" val="\documentclass{article}&#10;\usepackage{amsmath}&#10;\pagestyle{empty}&#10;\begin{document}&#10;&#10;&#10;$\beta = \left| \varphi - \delta  \right|$&#10;&#10;\end{document}"/>
  <p:tag name="IGUANATEXSIZE" val="20"/>
  <p:tag name="IGUANATEXCURSOR" val="1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"/>
  <p:tag name="ORIGINALWIDTH" val="4093"/>
  <p:tag name="LATEXADDIN" val="\documentclass{article}&#10;\usepackage{amsmath}&#10;\pagestyle{empty}&#10;\begin{document}&#10;&#10;&#10;$P_\mathrm{R,dBW} = P_\mathrm{T,dBW} + \overbrace{20\mathrm{dB} \cdot \log_{10} \left(\dfrac{h_\mathrm{T} \, h_\mathrm{R}}{d^2}\right)}^{\mathrm{-PEPL_{dB}}} - L_\mathrm{R,dB} - L_\mathrm{T,dB} + G_\mathrm{R,dBi} + G_\mathrm{T,dBi}$&#10;&#10;\end{document}"/>
  <p:tag name="IGUANATEXSIZE" val="20"/>
  <p:tag name="IGUANATEXCURSOR" val="3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"/>
  <p:tag name="ORIGINALWIDTH" val="364"/>
  <p:tag name="LATEXADDIN" val="\documentclass{article}&#10;\usepackage{amsmath}&#10;\pagestyle{empty}&#10;\begin{document}&#10;&#10;&#10;$\varphi_\mathrm{Z} = \delta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71"/>
  <p:tag name="LATEXADDIN" val="\documentclass{article}&#10;\usepackage{amsmath}&#10;\pagestyle{empty}&#10;\begin{document}&#10;&#10;&#10;$\varphi$&#10;&#10;\end{document}"/>
  <p:tag name="IGUANATEXSIZE" val="20"/>
  <p:tag name="IGUANATEXCURSOR" val="9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130"/>
  <p:tag name="LATEXADDIN" val="\documentclass{article}&#10;\usepackage{amsmath}&#10;\pagestyle{empty}&#10;\begin{document}&#10;&#10;&#10;$\varphi_\mathrm{Z}$&#10;&#10;\end{document}"/>
  <p:tag name="IGUANATEXSIZE" val="20"/>
  <p:tag name="IGUANATEXCURSOR" val="10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71"/>
  <p:tag name="LATEXADDIN" val="\documentclass{article}&#10;\usepackage{amsmath}&#10;\pagestyle{empty}&#10;\begin{document}&#10;&#10;&#10;$\varphi$&#10;&#10;\end{document}"/>
  <p:tag name="IGUANATEXSIZE" val="20"/>
  <p:tag name="IGUANATEXCURSOR" val="9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130"/>
  <p:tag name="LATEXADDIN" val="\documentclass{article}&#10;\usepackage{amsmath}&#10;\pagestyle{empty}&#10;\begin{document}&#10;&#10;&#10;$\varphi_\mathrm{Z}$&#10;&#10;\end{document}"/>
  <p:tag name="IGUANATEXSIZE" val="20"/>
  <p:tag name="IGUANATEXCURSOR" val="10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378"/>
  <p:tag name="LATEXADDIN" val="\documentclass{article}&#10;\usepackage{amsmath}&#10;\pagestyle{empty}&#10;\begin{document}&#10;&#10;&#10;$\varphi = \varphi_\mathrm{Z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"/>
  <p:tag name="ORIGINALWIDTH" val="130"/>
  <p:tag name="LATEXADDIN" val="\documentclass{article}&#10;\usepackage{amsmath}&#10;\pagestyle{empty}&#10;\begin{document}&#10;&#10;&#10;$\varphi_\mathrm{Z}$&#10;&#10;\end{document}"/>
  <p:tag name="IGUANATEXSIZE" val="20"/>
  <p:tag name="IGUANATEXCURSOR" val="10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1"/>
  <p:tag name="ORIGINALWIDTH" val="2917"/>
  <p:tag name="LATEXADDIN" val="\documentclass{article}&#10;\usepackage{amsmath}&#10;\pagestyle{empty}&#10;\begin{document}&#10;&#10;&#10;$I_{\mathrm{PV}}(U_{\mathrm{PV}}, \vartheta_{\mathrm{C}}, \Phi_{\mathrm{G}}) = I_{\mathrm{Ph}} - \underbrace{I_{\mathrm{S}} \left( \exp \left(\frac{U_{\mathrm{PV}}}{m \, N_{\mathrm{C}} \, U_{\mathrm{T}} } \right) - 1  \right)}_{I_{\mathrm{D}}}$&#10;&#10;\end{document}"/>
  <p:tag name="IGUANATEXSIZE" val="20"/>
  <p:tag name="IGUANATEXCURSOR" val="32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102"/>
  <p:tag name="LATEXADDIN" val="\documentclass{article}&#10;\usepackage{amsmath}&#10;\pagestyle{empty}&#10;\begin{document}&#10;&#10;&#10;$m$&#10;&#10;\end{document}"/>
  <p:tag name="IGUANATEXSIZE" val="20"/>
  <p:tag name="IGUANATEXCURSOR" val="8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135"/>
  <p:tag name="LATEXADDIN" val="\documentclass{article}&#10;\usepackage{amsmath}&#10;\pagestyle{empty}&#10;\begin{document}&#10;&#10;&#10;$\vartheta_\mathrm{C}$&#10;&#10;\end{document}"/>
  <p:tag name="IGUANATEXSIZE" val="20"/>
  <p:tag name="IGUANATEXCURSOR" val="10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1"/>
  <p:tag name="ORIGINALWIDTH" val="1767"/>
  <p:tag name="LATEXADDIN" val="\documentclass{article}&#10;\usepackage{amsmath}&#10;\pagestyle{empty}&#10;\begin{document}&#10;&#10;&#10;$L_\mathrm{tot,dB} = \displaystyle\sum_{i=1}^{N_\mathrm{I}} L_{\mathrm{I}i,\mathrm{dB}} + \displaystyle\sum_{j=1}^{N_\mathrm{M}} L_{\mathrm{M}j,\mathrm{dB}}$&#10;&#10;\end{document}"/>
  <p:tag name="IGUANATEXSIZE" val="18"/>
  <p:tag name="IGUANATEXCURSOR" val="22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"/>
  <p:tag name="ORIGINALWIDTH" val="169"/>
  <p:tag name="LATEXADDIN" val="\documentclass{article}&#10;\usepackage{amsmath}&#10;\pagestyle{empty}&#10;\begin{document}&#10;&#10;&#10;$I_\mathrm{Ph}$&#10;&#10;\end{document}"/>
  <p:tag name="IGUANATEXSIZE" val="20"/>
  <p:tag name="IGUANATEXCURSOR" val="8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00"/>
  <p:tag name="LATEXADDIN" val="\documentclass{article}&#10;\usepackage{amsmath}&#10;\pagestyle{empty}&#10;\begin{document}&#10;&#10;&#10;$I_\mathrm{S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"/>
  <p:tag name="ORIGINALWIDTH" val="143"/>
  <p:tag name="LATEXADDIN" val="\documentclass{article}&#10;\usepackage{amsmath}&#10;\pagestyle{empty}&#10;\begin{document}&#10;&#10;&#10;$U_\mathrm{T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140"/>
  <p:tag name="LATEXADDIN" val="\documentclass{article}&#10;\usepackage{amsmath}&#10;\pagestyle{empty}&#10;\begin{document}&#10;&#10;&#10;$\vartheta_\mathrm{A}$&#10;&#10;\end{document}"/>
  <p:tag name="IGUANATEXSIZE" val="20"/>
  <p:tag name="IGUANATEXCURSOR" val="10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59"/>
  <p:tag name="LATEXADDIN" val="\documentclass{article}&#10;\usepackage{amsmath}&#10;\pagestyle{empty}&#10;\begin{document}&#10;&#10;&#10;$E_\mathrm{G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140"/>
  <p:tag name="LATEXADDIN" val="\documentclass{article}&#10;\usepackage{amsmath}&#10;\pagestyle{empty}&#10;\begin{document}&#10;&#10;&#10;$\vartheta_\mathrm{A}$&#10;&#10;\end{document}"/>
  <p:tag name="IGUANATEXSIZE" val="20"/>
  <p:tag name="IGUANATEXCURSOR" val="10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9"/>
  <p:tag name="ORIGINALWIDTH" val="2098"/>
  <p:tag name="LATEXADDIN" val="\documentclass{article}&#10;\usepackage{amsmath}&#10;\pagestyle{empty}&#10;\begin{document}&#10;&#10;&#10;$\vartheta_{\mathrm{C}} \approx \vartheta_{\mathrm{A}} + \left(\mathrm{NOCT} - 20^\circ \mathrm{C}\right) \dfrac{E_{\mathrm{G}}}{800\mathrm{Wm}^{-2}}$&#10;&#10;\end{document}"/>
  <p:tag name="IGUANATEXSIZE" val="20"/>
  <p:tag name="IGUANATEXCURSOR" val="22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"/>
  <p:tag name="ORIGINALWIDTH" val="1862"/>
  <p:tag name="LATEXADDIN" val="\documentclass{article}&#10;\usepackage{amsmath}&#10;\pagestyle{empty}&#10;\begin{document}&#10;&#10;&#10;\begin{equation*} \label{eq:p_cable}&#10;&#9;\centering&#10;&#9;&#9; P_\mathrm{loss}(\vartheta_\mathrm{A}) = \left(\dfrac{\mathrm d Q(A)}{\mathrm d t}\right)^2 R_\mathrm{cable}(\vartheta_\mathrm{A})&#10;&#9;\end{equation*}&#10;&#10;\end{document}"/>
  <p:tag name="IGUANATEXSIZE" val="20"/>
  <p:tag name="IGUANATEXCURSOR" val="26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"/>
  <p:tag name="ORIGINALWIDTH" val="1903"/>
  <p:tag name="LATEXADDIN" val="\documentclass{article}&#10;\usepackage{amsmath}&#10;\pagestyle{empty}&#10;\begin{document}&#10;&#10;&#10;&#9;\begin{equation*} \label{eq:r_cable}&#10;&#9;\centering&#10;&#9;&#9; R_\mathrm{cable}(\vartheta_\mathrm{A}) = \dfrac{\varrho \, l}{A} \, \left[1 + \alpha \left( \vartheta_\mathrm{A} - \vartheta_\mathrm{ref}\right) \right]&#10;&#9;\end{equation*}&#10;&#10;\end{document}"/>
  <p:tag name="IGUANATEXSIZE" val="20"/>
  <p:tag name="IGUANATEXCURSOR" val="9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"/>
  <p:tag name="ORIGINALWIDTH" val="4578"/>
  <p:tag name="LATEXADDIN" val="\documentclass{article}&#10;\usepackage{amsmath}&#10;\pagestyle{empty}&#10;\begin{document}&#10;&#10;&#10;&#9;\begin{equation*} \label{eq:p_pv_u}&#10;&#9;\centering&#10;&#9;&#9; P_{\mathrm{PV}}(U_{\mathrm{PV}}, \vartheta_{\mathrm{C}}, \Phi_{\mathrm{G}}) = U_{\mathrm{PV}} \left[ I_{\mathrm{Ph}} - I_{\mathrm{S}} \left( \exp \left(\frac{U_{\mathrm{PV}}}{m \, N_{\mathrm{C}} \, U_{\mathrm{T}} } \right) - 1  \right) \right] \rightarrow P_{\mathrm{MPP}}(U_{\mathrm{PV}}, \vartheta_{\mathrm{C}}, \Phi_{\mathrm{G}})&#10;&#9;\end{equation*}&#10;&#10;\end{document}"/>
  <p:tag name="IGUANATEXSIZE" val="20"/>
  <p:tag name="IGUANATEXCURSOR" val="46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"/>
  <p:tag name="ORIGINALWIDTH" val="2500"/>
  <p:tag name="LATEXADDIN" val="\documentclass{article}&#10;\usepackage{amsmath}&#10;\pagestyle{empty}&#10;\begin{document}&#10;&#10;$L_\mathrm{M,dB} = - 10\mathrm{dB} \cdot \log_{10} \left( 1 - \left( \dfrac{\mathrm{VSWR} - 1}{\mathrm{VSWR} + 1} \right)^2 \right)$&#10;&#10;&#10;\end{document}"/>
  <p:tag name="IGUANATEXSIZE" val="18"/>
  <p:tag name="IGUANATEXCURSOR" val="212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523"/>
  <p:tag name="LATEXADDIN" val="\documentclass{article}&#10;\usepackage{amsmath}&#10;\pagestyle{empty}&#10;\begin{document}&#10;&#10;&#10;$\boldsymbol{\mathrm{LiFePO_4}}$&#10;&#10;\end{document}"/>
  <p:tag name="IGUANATEXSIZE" val="36"/>
  <p:tag name="IGUANATEXCURSOR" val="11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"/>
  <p:tag name="ORIGINALWIDTH" val="204"/>
  <p:tag name="LATEXADDIN" val="\documentclass{article}&#10;\usepackage{amsmath}&#10;\pagestyle{empty}&#10;\begin{document}&#10;&#10;&#10;$R_\mathrm{int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232"/>
  <p:tag name="LATEXADDIN" val="\documentclass{article}&#10;\usepackage{amsmath}&#10;\pagestyle{empty}&#10;\begin{document}&#10;&#10;&#10;$R_\mathrm{e,D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242"/>
  <p:tag name="LATEXADDIN" val="\documentclass{article}&#10;\usepackage{amsmath}&#10;\pagestyle{empty}&#10;\begin{document}&#10;&#10;&#10;$\mathrm{SOC}$&#10;&#10;\end{document}"/>
  <p:tag name="IGUANATEXSIZE" val="20"/>
  <p:tag name="IGUANATEXCURSOR" val="9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21"/>
  <p:tag name="LATEXADDIN" val="\documentclass{article}&#10;\usepackage{amsmath}&#10;\pagestyle{empty}&#10;\begin{document}&#10;&#10;&#10;$U_\mathrm{0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228"/>
  <p:tag name="LATEXADDIN" val="\documentclass{article}&#10;\usepackage{amsmath}&#10;\pagestyle{empty}&#10;\begin{document}&#10;&#10;&#10;$R_\mathrm{e,C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"/>
  <p:tag name="ORIGINALWIDTH" val="121"/>
  <p:tag name="LATEXADDIN" val="\documentclass{article}&#10;\usepackage{amsmath}&#10;\pagestyle{empty}&#10;\begin{document}&#10;&#10;&#10;$U_\mathrm{0}$&#10;&#10;\end{document}"/>
  <p:tag name="IGUANATEXSIZE" val="20"/>
  <p:tag name="IGUANATEXCURSOR" val="9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232"/>
  <p:tag name="LATEXADDIN" val="\documentclass{article}&#10;\usepackage{amsmath}&#10;\pagestyle{empty}&#10;\begin{document}&#10;&#10;&#10;$R_\mathrm{e,D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228"/>
  <p:tag name="LATEXADDIN" val="\documentclass{article}&#10;\usepackage{amsmath}&#10;\pagestyle{empty}&#10;\begin{document}&#10;&#10;&#10;$R_\mathrm{e,C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"/>
  <p:tag name="ORIGINALWIDTH" val="2566"/>
  <p:tag name="LATEXADDIN" val="\documentclass{article}&#10;\usepackage{amsmath}&#10;\pagestyle{empty}&#10;\begin{document}&#10;&#10;&#10;&#9;\begin{equation*} \label{eq:battery_voltage}&#10;&#9;\centering&#10;&#9;&#9;U_\mathrm{B}(\mathrm{SOC}) =&#10;  &#9;&#9;\begin{cases}&#10;   &#9;&#9;&#9;U_0 - R_{\mathrm{e,D}} \, I_\mathrm{D}\text{,} &amp; \text{when discharging} \\&#10;    &#9;&#9;U_0 + R_{\mathrm{e,C}} \, I_\mathrm{C}\text{,} &amp; \text{when charging.}&#10;  &#9;&#9;\end{cases}&#10;&#9;\end{equation*} &#10;&#10;\end{document}"/>
  <p:tag name="IGUANATEXSIZE" val="20"/>
  <p:tag name="IGUANATEXCURSOR" val="34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3268</Words>
  <Application>Microsoft Macintosh PowerPoint</Application>
  <PresentationFormat>Widescreen</PresentationFormat>
  <Paragraphs>717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CMU Classical Serif</vt:lpstr>
      <vt:lpstr>CMU Serif Roman</vt:lpstr>
      <vt:lpstr>CMU Serif Roman</vt:lpstr>
      <vt:lpstr>CMU SERIF ROMAN SLANTED</vt:lpstr>
      <vt:lpstr>Menlo</vt:lpstr>
      <vt:lpstr>Office Theme</vt:lpstr>
      <vt:lpstr>Voice communication system for a spacesuit simulator</vt:lpstr>
      <vt:lpstr>Overview</vt:lpstr>
      <vt:lpstr>Introduction – About the thesis</vt:lpstr>
      <vt:lpstr>Introduction – About the thesis</vt:lpstr>
      <vt:lpstr>Introduction – About the thesis</vt:lpstr>
      <vt:lpstr>Introduction – About the thesis</vt:lpstr>
      <vt:lpstr>Introduction – Aim &amp; deliverables</vt:lpstr>
      <vt:lpstr>Voice comm. system – System design</vt:lpstr>
      <vt:lpstr>Voice comm. system – System design</vt:lpstr>
      <vt:lpstr>Voice comm. system – Methodology</vt:lpstr>
      <vt:lpstr>Voice comm. system – Methodology</vt:lpstr>
      <vt:lpstr>Voice comm. system – Methodology</vt:lpstr>
      <vt:lpstr>System design – Base station radio infrastructure</vt:lpstr>
      <vt:lpstr>System design – Repeater radio infrastructure</vt:lpstr>
      <vt:lpstr>System design – Repeater energy distr. system</vt:lpstr>
      <vt:lpstr>System design – Serenity radio system</vt:lpstr>
      <vt:lpstr>System design – Serenity radio system version 1</vt:lpstr>
      <vt:lpstr>System design – Serenity radio system version 2</vt:lpstr>
      <vt:lpstr>System design – On-site supp. crew &amp; Safety offic.</vt:lpstr>
      <vt:lpstr>Results – Fade margin max. transmission power</vt:lpstr>
      <vt:lpstr>Results – Fade margin 5W transmission power</vt:lpstr>
      <vt:lpstr>Results – Range</vt:lpstr>
      <vt:lpstr>Martian application – Voice comm. system</vt:lpstr>
      <vt:lpstr>Martian application – Voice comm. system</vt:lpstr>
      <vt:lpstr>Self-suff. energy distr. system – Methodology</vt:lpstr>
      <vt:lpstr>Methodology – Three component model</vt:lpstr>
      <vt:lpstr>Methodology – Solar resource maps</vt:lpstr>
      <vt:lpstr>Methodology – Solar energy curve</vt:lpstr>
      <vt:lpstr>Methodology – PV generator installation</vt:lpstr>
      <vt:lpstr>Methodology – PV generator model</vt:lpstr>
      <vt:lpstr>Methodology – PV generator model</vt:lpstr>
      <vt:lpstr>Methodology – Cable losses and SCC</vt:lpstr>
      <vt:lpstr>Methodology – Cable losses and SCC</vt:lpstr>
      <vt:lpstr>Methodology –               battery model</vt:lpstr>
      <vt:lpstr>Results – PV generator model</vt:lpstr>
      <vt:lpstr>Results – PV generator model</vt:lpstr>
      <vt:lpstr>Results –               battery model</vt:lpstr>
      <vt:lpstr>Results – MATLAB simulation AMADEE-20             </vt:lpstr>
      <vt:lpstr>Results – MATLAB  simulation  AMADEE-20             </vt:lpstr>
      <vt:lpstr>Results – MATLAB simulation Vienna            </vt:lpstr>
      <vt:lpstr>Results – MATLAB  simulation  Vienna             </vt:lpstr>
      <vt:lpstr>Martian application – Self-suff. En. distr. syst.</vt:lpstr>
      <vt:lpstr>Martian application – Self-suff. En. distr. system</vt:lpstr>
      <vt:lpstr>Conclusion – Voice communcation system</vt:lpstr>
      <vt:lpstr>Conclusion – Self-suff. energy distribution system</vt:lpstr>
      <vt:lpstr>Critical reflection – Voice communcation system</vt:lpstr>
      <vt:lpstr>Critical reflection – Self-suff. energy distr. system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communication system for a spacesuit simulator</dc:title>
  <dc:creator>Omar Filip El Sendiouny</dc:creator>
  <cp:lastModifiedBy>Omar Filip El Sendiouny</cp:lastModifiedBy>
  <cp:revision>123</cp:revision>
  <dcterms:created xsi:type="dcterms:W3CDTF">2021-04-30T19:52:40Z</dcterms:created>
  <dcterms:modified xsi:type="dcterms:W3CDTF">2021-05-03T19:20:23Z</dcterms:modified>
</cp:coreProperties>
</file>